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31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317" r:id="rId15"/>
    <p:sldId id="276" r:id="rId16"/>
    <p:sldId id="271" r:id="rId17"/>
    <p:sldId id="356" r:id="rId18"/>
    <p:sldId id="277" r:id="rId19"/>
    <p:sldId id="278" r:id="rId20"/>
    <p:sldId id="279" r:id="rId21"/>
    <p:sldId id="280" r:id="rId22"/>
    <p:sldId id="320" r:id="rId23"/>
    <p:sldId id="281" r:id="rId24"/>
    <p:sldId id="272" r:id="rId25"/>
    <p:sldId id="273" r:id="rId26"/>
    <p:sldId id="274" r:id="rId27"/>
    <p:sldId id="319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  <p:sldId id="293" r:id="rId37"/>
    <p:sldId id="331" r:id="rId38"/>
    <p:sldId id="294" r:id="rId39"/>
    <p:sldId id="296" r:id="rId40"/>
    <p:sldId id="297" r:id="rId41"/>
    <p:sldId id="298" r:id="rId42"/>
    <p:sldId id="324" r:id="rId43"/>
    <p:sldId id="312" r:id="rId44"/>
    <p:sldId id="313" r:id="rId45"/>
    <p:sldId id="321" r:id="rId46"/>
    <p:sldId id="322" r:id="rId47"/>
    <p:sldId id="314" r:id="rId48"/>
    <p:sldId id="315" r:id="rId49"/>
    <p:sldId id="316" r:id="rId50"/>
    <p:sldId id="303" r:id="rId51"/>
    <p:sldId id="304" r:id="rId52"/>
    <p:sldId id="305" r:id="rId53"/>
    <p:sldId id="308" r:id="rId54"/>
    <p:sldId id="306" r:id="rId55"/>
    <p:sldId id="307" r:id="rId56"/>
    <p:sldId id="309" r:id="rId57"/>
    <p:sldId id="351" r:id="rId58"/>
    <p:sldId id="352" r:id="rId59"/>
    <p:sldId id="353" r:id="rId60"/>
    <p:sldId id="354" r:id="rId61"/>
    <p:sldId id="355" r:id="rId62"/>
    <p:sldId id="310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78" autoAdjust="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33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s-ES" dirty="0" smtClean="0"/>
              <a:t>Introducción a la Programación Orientada a Objetos</a:t>
            </a:r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dirty="0" smtClean="0"/>
              <a:t>Profesor Luciano H. </a:t>
            </a:r>
            <a:r>
              <a:rPr lang="es-ES" dirty="0" err="1" smtClean="0"/>
              <a:t>Tamargo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A95E2-46AC-4FFB-922D-6AF7E591DA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0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0EFA9-3C7F-4D34-B280-2922594AD7F1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66A49-6B1F-492D-884E-74B683FCCC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80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80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80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80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Cambia la signatura del</a:t>
            </a:r>
            <a:r>
              <a:rPr lang="es-ES" baseline="0" dirty="0" smtClean="0"/>
              <a:t> método, la clase y las responsabilidades. Esto impacta en la clase cliente. El cliente debe adaptarse a estos cambios y cambiar parte de su código.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66A49-6B1F-492D-884E-74B683FCCCD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97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2428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2" name="11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  <p:sp>
        <p:nvSpPr>
          <p:cNvPr id="9" name="8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4876800"/>
            <a:ext cx="7696200" cy="1435119"/>
          </a:xfrm>
          <a:solidFill>
            <a:schemeClr val="tx2">
              <a:alpha val="50000"/>
            </a:schemeClr>
          </a:solidFill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algn="ctr">
              <a:defRPr sz="2000"/>
            </a:lvl2pPr>
            <a:lvl3pPr algn="ctr">
              <a:defRPr sz="18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38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6200" y="32368"/>
            <a:ext cx="5791200" cy="1143000"/>
          </a:xfrm>
        </p:spPr>
        <p:txBody>
          <a:bodyPr>
            <a:no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  <a:solidFill>
            <a:schemeClr val="bg1">
              <a:alpha val="80000"/>
            </a:schemeClr>
          </a:solidFill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290" cy="46482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0480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8338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8153400" y="2895600"/>
            <a:ext cx="121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0 1 1 0 0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1 0 0 1 1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0 1 1 1 0</a:t>
            </a:r>
          </a:p>
          <a:p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1 0 0 1</a:t>
            </a:r>
          </a:p>
          <a:p>
            <a:pPr marL="342900" indent="-342900">
              <a:buAutoNum type="arabicPlain"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1 1</a:t>
            </a:r>
          </a:p>
          <a:p>
            <a:pPr marL="0" indent="0">
              <a:buNone/>
            </a:pPr>
            <a:r>
              <a:rPr lang="es-ES" sz="1800" baseline="0" dirty="0" smtClean="0">
                <a:solidFill>
                  <a:schemeClr val="bg1">
                    <a:lumMod val="85000"/>
                  </a:schemeClr>
                </a:solidFill>
              </a:rPr>
              <a:t>0    0 </a:t>
            </a:r>
            <a:endParaRPr lang="es-ES" sz="18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smtClean="0">
                <a:solidFill>
                  <a:schemeClr val="bg1">
                    <a:lumMod val="85000"/>
                  </a:schemeClr>
                </a:solidFill>
              </a:rPr>
              <a:t>1</a:t>
            </a:r>
            <a:endParaRPr lang="en-US" sz="18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96" t="39944" b="41912"/>
          <a:stretch/>
        </p:blipFill>
        <p:spPr>
          <a:xfrm rot="16200000" flipH="1">
            <a:off x="-339260" y="6141110"/>
            <a:ext cx="1064244" cy="38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87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1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3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4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8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smtClean="0"/>
              <a:t>Introducción a la Programación Orientada a Objetos 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C43BD-71E5-46FE-A724-5D4443A506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1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2819400"/>
            <a:ext cx="7772400" cy="1600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s-ES" sz="3600" dirty="0" smtClean="0"/>
              <a:t>INTRODUCCIÓN A LA PROGRAMACIÓN ORIENTADA A OBJETOS</a:t>
            </a:r>
            <a:endParaRPr lang="en-US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3"/>
          </p:nvPr>
        </p:nvSpPr>
        <p:spPr>
          <a:xfrm>
            <a:off x="685800" y="5105400"/>
            <a:ext cx="7696200" cy="1435119"/>
          </a:xfrm>
          <a:solidFill>
            <a:schemeClr val="bg1">
              <a:alpha val="50000"/>
            </a:schemeClr>
          </a:solidFill>
          <a:ln>
            <a:noFill/>
          </a:ln>
        </p:spPr>
        <p:txBody>
          <a:bodyPr/>
          <a:lstStyle/>
          <a:p>
            <a:r>
              <a:rPr lang="es-ES" sz="2000" b="1" dirty="0" smtClean="0"/>
              <a:t>Sonia Rueda </a:t>
            </a:r>
            <a:endParaRPr lang="es-ES" sz="2000" b="1" dirty="0"/>
          </a:p>
          <a:p>
            <a:r>
              <a:rPr lang="es-ES" sz="2000" dirty="0"/>
              <a:t>Depto. de Ciencias e Ingeniería de la Computación</a:t>
            </a:r>
          </a:p>
          <a:p>
            <a:r>
              <a:rPr lang="es-ES" sz="2000" dirty="0"/>
              <a:t>Universidad Nacional del Sur, Bahía </a:t>
            </a:r>
            <a:r>
              <a:rPr lang="es-ES" sz="2000" dirty="0" smtClean="0"/>
              <a:t>Blanca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590800" y="4419600"/>
            <a:ext cx="40386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solidFill>
                  <a:schemeClr val="tx2">
                    <a:lumMod val="75000"/>
                  </a:schemeClr>
                </a:solidFill>
              </a:rPr>
              <a:t>Objetos y Clases</a:t>
            </a:r>
            <a:endParaRPr lang="es-A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98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EN JAVA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429000"/>
          </a:xfrm>
          <a:solidFill>
            <a:srgbClr val="FFFF99">
              <a:alpha val="95000"/>
            </a:srgbClr>
          </a:solidFill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extraer(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 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&gt;0. Si el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es mayor a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saldo+maxDescubierto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retorna false y la extracción no se realiza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puede =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saldo+maxDescubierto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saldo=saldo-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puede =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puede;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1" y="4876800"/>
            <a:ext cx="8229600" cy="1219200"/>
          </a:xfrm>
          <a:prstGeom prst="rect">
            <a:avLst/>
          </a:prstGeom>
          <a:solidFill>
            <a:srgbClr val="00B050">
              <a:alpha val="60000"/>
            </a:srgbClr>
          </a:solidFill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s-AR" dirty="0"/>
              <a:t>La </a:t>
            </a:r>
            <a:r>
              <a:rPr lang="es-AR" dirty="0" smtClean="0"/>
              <a:t>variable local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puede</a:t>
            </a:r>
            <a:r>
              <a:rPr lang="es-AR" dirty="0"/>
              <a:t> </a:t>
            </a:r>
            <a:r>
              <a:rPr lang="es-AR" dirty="0" smtClean="0"/>
              <a:t>se </a:t>
            </a:r>
            <a:r>
              <a:rPr lang="es-AR" dirty="0"/>
              <a:t>crea cuando se inicia la ejecución del método y solo puede ser accedida en ese </a:t>
            </a:r>
            <a:r>
              <a:rPr lang="es-AR" b="1" dirty="0"/>
              <a:t>bloque</a:t>
            </a:r>
            <a:r>
              <a:rPr lang="es-AR" dirty="0"/>
              <a:t> de código.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838201" y="2701108"/>
            <a:ext cx="4267200" cy="3468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EN JAVA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429000"/>
          </a:xfrm>
          <a:solidFill>
            <a:srgbClr val="FFFF99">
              <a:alpha val="95000"/>
            </a:srgbClr>
          </a:solidFill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extraer(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 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&gt;0. Si el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es mayor a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saldo+maxDescubierto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retorna false y la extracción no se realiza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puede =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saldo+maxDescubierto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saldo=saldo-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puede =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puede;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1" y="4876800"/>
            <a:ext cx="8229600" cy="1447800"/>
          </a:xfrm>
          <a:prstGeom prst="rect">
            <a:avLst/>
          </a:prstGeom>
          <a:solidFill>
            <a:srgbClr val="00B050">
              <a:alpha val="60000"/>
            </a:srgbClr>
          </a:solidFill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s-ES" dirty="0"/>
              <a:t>La variable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dirty="0"/>
              <a:t> </a:t>
            </a:r>
            <a:r>
              <a:rPr lang="es-ES" dirty="0" smtClean="0"/>
              <a:t>es </a:t>
            </a:r>
            <a:r>
              <a:rPr lang="es-ES" dirty="0"/>
              <a:t>un </a:t>
            </a:r>
            <a:r>
              <a:rPr lang="es-ES" b="1" dirty="0"/>
              <a:t>parámetro formal</a:t>
            </a:r>
            <a:r>
              <a:rPr lang="es-ES" dirty="0"/>
              <a:t>. </a:t>
            </a:r>
            <a:endParaRPr lang="es-ES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es-ES" dirty="0" smtClean="0"/>
              <a:t>Cuando </a:t>
            </a:r>
            <a:r>
              <a:rPr lang="es-ES" dirty="0"/>
              <a:t>se inicia la ejecución del método se crea una nueva variable y se inicializa con el valor del </a:t>
            </a:r>
            <a:r>
              <a:rPr lang="es-ES" b="1" dirty="0"/>
              <a:t>parámetro </a:t>
            </a:r>
            <a:r>
              <a:rPr lang="es-ES" b="1" dirty="0" smtClean="0"/>
              <a:t>real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572001" y="1405708"/>
            <a:ext cx="1981200" cy="3468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8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animBg="1"/>
      <p:bldP spid="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EN JAVA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429000"/>
          </a:xfrm>
          <a:solidFill>
            <a:srgbClr val="FFFF99">
              <a:alpha val="95000"/>
            </a:srgbClr>
          </a:solidFill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extraer(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/*Requiere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&gt;0.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el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es mayor a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saldo+maxDescubierto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retorna false y la extracción no se realiza*/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puede =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saldo+maxDescubierto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saldo=saldo-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puede =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puede;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1" y="4876800"/>
            <a:ext cx="8229600" cy="990600"/>
          </a:xfrm>
          <a:prstGeom prst="rect">
            <a:avLst/>
          </a:prstGeom>
          <a:solidFill>
            <a:srgbClr val="00B050">
              <a:alpha val="60000"/>
            </a:srgbClr>
          </a:solidFill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s-ES" dirty="0"/>
              <a:t>Al terminar la ejecución de extraer las variables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puede</a:t>
            </a:r>
            <a:r>
              <a:rPr lang="es-ES" dirty="0"/>
              <a:t> y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dirty="0"/>
              <a:t> se destruyen.  </a:t>
            </a:r>
          </a:p>
        </p:txBody>
      </p:sp>
    </p:spTree>
    <p:extLst>
      <p:ext uri="{BB962C8B-B14F-4D97-AF65-F5344CB8AC3E}">
        <p14:creationId xmlns:p14="http://schemas.microsoft.com/office/powerpoint/2010/main" val="54622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EN JAVA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0480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Consultas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obtenerCodigo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saldo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1" y="4572000"/>
            <a:ext cx="8229600" cy="1295400"/>
          </a:xfrm>
          <a:prstGeom prst="rect">
            <a:avLst/>
          </a:prstGeom>
          <a:solidFill>
            <a:srgbClr val="00B050">
              <a:alpha val="60000"/>
            </a:srgbClr>
          </a:solidFill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s-ES" dirty="0" smtClean="0"/>
              <a:t>En cada consulta el tipo que precede al nombre del método es compatible con el tipo del resultado que retorna.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514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EN JAVA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78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 marL="0" lvl="0" indent="0">
              <a:spcBef>
                <a:spcPts val="0"/>
              </a:spcBef>
              <a:buNone/>
            </a:pPr>
            <a:endParaRPr lang="es-ES" b="1" dirty="0" smtClean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s-ES" b="1" dirty="0">
              <a:solidFill>
                <a:srgbClr val="2F2B2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>
              <a:spcBef>
                <a:spcPts val="600"/>
              </a:spcBef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 marL="0" indent="0">
              <a:spcBef>
                <a:spcPts val="600"/>
              </a:spcBef>
              <a:buNone/>
            </a:pPr>
            <a:endParaRPr lang="es-ES" dirty="0" smtClean="0"/>
          </a:p>
          <a:p>
            <a:pPr marL="0" indent="0">
              <a:spcBef>
                <a:spcPts val="600"/>
              </a:spcBef>
              <a:buNone/>
            </a:pPr>
            <a:endParaRPr lang="es-ES" dirty="0"/>
          </a:p>
          <a:p>
            <a:pPr>
              <a:spcBef>
                <a:spcPts val="600"/>
              </a:spcBef>
            </a:pPr>
            <a:endParaRPr lang="es-ES" sz="3600" dirty="0" smtClean="0"/>
          </a:p>
          <a:p>
            <a:pPr>
              <a:spcBef>
                <a:spcPts val="600"/>
              </a:spcBef>
            </a:pPr>
            <a:endParaRPr lang="es-ES" sz="36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545123" y="1600200"/>
            <a:ext cx="7848600" cy="1143000"/>
          </a:xfrm>
          <a:prstGeom prst="rect">
            <a:avLst/>
          </a:prstGeom>
          <a:solidFill>
            <a:srgbClr val="FFFF99">
              <a:alpha val="8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String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lvl="0"/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+" "+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/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400" b="1" dirty="0" smtClean="0">
                <a:solidFill>
                  <a:srgbClr val="36F42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ES" sz="2400" b="1" dirty="0">
              <a:solidFill>
                <a:srgbClr val="36F42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" y="2883456"/>
            <a:ext cx="7860323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es-ES_tradnl" sz="2400" dirty="0"/>
              <a:t>El nombre </a:t>
            </a:r>
            <a:r>
              <a:rPr lang="es-ES_tradnl" sz="2400" b="1" dirty="0" err="1">
                <a:solidFill>
                  <a:srgbClr val="000000"/>
                </a:solidFill>
                <a:latin typeface="Courier New"/>
                <a:ea typeface="Batang"/>
              </a:rPr>
              <a:t>toString</a:t>
            </a:r>
            <a:r>
              <a:rPr lang="es-ES_tradnl" sz="2400" dirty="0"/>
              <a:t> () es </a:t>
            </a:r>
            <a:r>
              <a:rPr lang="es-ES_tradnl" sz="2400" dirty="0" err="1"/>
              <a:t>estandar</a:t>
            </a:r>
            <a:r>
              <a:rPr lang="es-ES_tradnl" sz="2400" dirty="0"/>
              <a:t> para referirse a una consulta que retorna una </a:t>
            </a:r>
            <a:r>
              <a:rPr lang="es-ES_tradnl" sz="2400" b="1" dirty="0"/>
              <a:t>cadena de caracteres </a:t>
            </a:r>
            <a:r>
              <a:rPr lang="es-ES_tradnl" sz="2400" dirty="0"/>
              <a:t>cuyo valor es la concatenación de los valores de los atributos del objeto que recibe el mensaje.</a:t>
            </a:r>
          </a:p>
          <a:p>
            <a:pPr lvl="0">
              <a:spcBef>
                <a:spcPts val="600"/>
              </a:spcBef>
            </a:pPr>
            <a:r>
              <a:rPr lang="es-ES_tradnl" sz="2400" b="1" dirty="0" err="1">
                <a:solidFill>
                  <a:srgbClr val="000000"/>
                </a:solidFill>
                <a:latin typeface="Courier New"/>
                <a:ea typeface="Batang"/>
              </a:rPr>
              <a:t>String</a:t>
            </a:r>
            <a:r>
              <a:rPr lang="es-ES_tradnl" sz="2400" dirty="0"/>
              <a:t> es una clase provista por Java. </a:t>
            </a:r>
          </a:p>
          <a:p>
            <a:pPr lvl="0">
              <a:spcBef>
                <a:spcPts val="600"/>
              </a:spcBef>
            </a:pPr>
            <a:r>
              <a:rPr lang="es-ES_tradnl" sz="2400" dirty="0"/>
              <a:t>El operador </a:t>
            </a:r>
            <a:r>
              <a:rPr lang="es-ES_tradnl" sz="2400" b="1" dirty="0">
                <a:solidFill>
                  <a:srgbClr val="000000"/>
                </a:solidFill>
                <a:latin typeface="Courier New"/>
                <a:ea typeface="Batang"/>
              </a:rPr>
              <a:t>+</a:t>
            </a:r>
            <a:r>
              <a:rPr lang="es-ES_tradnl" sz="2400" dirty="0"/>
              <a:t> permite </a:t>
            </a:r>
            <a:r>
              <a:rPr lang="es-ES_tradnl" sz="2400" b="1" dirty="0"/>
              <a:t>convertir</a:t>
            </a:r>
            <a:r>
              <a:rPr lang="es-ES_tradnl" sz="2400" dirty="0"/>
              <a:t> valores de diferentes tipos elementales y </a:t>
            </a:r>
            <a:r>
              <a:rPr lang="es-ES_tradnl" sz="2400" b="1" dirty="0"/>
              <a:t>concatenarlos</a:t>
            </a:r>
            <a:r>
              <a:rPr lang="es-ES_tradnl" sz="2400" dirty="0"/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6378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CLASE TESTER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AR" dirty="0" smtClean="0">
                <a:solidFill>
                  <a:srgbClr val="000000"/>
                </a:solidFill>
                <a:ea typeface="Batang"/>
              </a:rPr>
              <a:t>La </a:t>
            </a:r>
            <a:r>
              <a:rPr lang="es-AR" b="1" dirty="0" smtClean="0">
                <a:solidFill>
                  <a:srgbClr val="000000"/>
                </a:solidFill>
                <a:ea typeface="Batang"/>
              </a:rPr>
              <a:t>clase </a:t>
            </a:r>
            <a:r>
              <a:rPr lang="es-AR" b="1" dirty="0" err="1">
                <a:solidFill>
                  <a:srgbClr val="000000"/>
                </a:solidFill>
                <a:ea typeface="Batang"/>
              </a:rPr>
              <a:t>tester</a:t>
            </a:r>
            <a:r>
              <a:rPr lang="es-AR" b="1" dirty="0">
                <a:solidFill>
                  <a:srgbClr val="000000"/>
                </a:solidFill>
                <a:ea typeface="Batang"/>
              </a:rPr>
              <a:t> </a:t>
            </a:r>
            <a:r>
              <a:rPr lang="es-AR" dirty="0" smtClean="0">
                <a:solidFill>
                  <a:srgbClr val="000000"/>
                </a:solidFill>
                <a:ea typeface="Batang"/>
              </a:rPr>
              <a:t>verifica </a:t>
            </a:r>
            <a:r>
              <a:rPr lang="es-AR" dirty="0">
                <a:solidFill>
                  <a:srgbClr val="000000"/>
                </a:solidFill>
                <a:ea typeface="Batang"/>
              </a:rPr>
              <a:t>que la clase cumple con sus </a:t>
            </a:r>
            <a:r>
              <a:rPr lang="es-AR" b="1" dirty="0">
                <a:solidFill>
                  <a:srgbClr val="000000"/>
                </a:solidFill>
                <a:ea typeface="Batang"/>
              </a:rPr>
              <a:t>responsabilidades</a:t>
            </a:r>
            <a:r>
              <a:rPr lang="es-AR" dirty="0">
                <a:solidFill>
                  <a:srgbClr val="000000"/>
                </a:solidFill>
                <a:ea typeface="Batang"/>
              </a:rPr>
              <a:t> y </a:t>
            </a:r>
            <a:r>
              <a:rPr lang="es-AR" dirty="0" smtClean="0">
                <a:solidFill>
                  <a:srgbClr val="000000"/>
                </a:solidFill>
                <a:ea typeface="Batang"/>
              </a:rPr>
              <a:t>los servicios se comportan de acuerdo a la </a:t>
            </a:r>
            <a:r>
              <a:rPr lang="es-AR" b="1" dirty="0">
                <a:solidFill>
                  <a:srgbClr val="000000"/>
                </a:solidFill>
                <a:ea typeface="Batang"/>
              </a:rPr>
              <a:t>funcionalidad</a:t>
            </a:r>
            <a:r>
              <a:rPr lang="es-AR" dirty="0">
                <a:solidFill>
                  <a:srgbClr val="000000"/>
                </a:solidFill>
                <a:ea typeface="Batang"/>
              </a:rPr>
              <a:t> </a:t>
            </a:r>
            <a:r>
              <a:rPr lang="es-AR" dirty="0" smtClean="0">
                <a:solidFill>
                  <a:srgbClr val="000000"/>
                </a:solidFill>
                <a:ea typeface="Batang"/>
              </a:rPr>
              <a:t>y las </a:t>
            </a:r>
            <a:r>
              <a:rPr lang="es-AR" b="1" dirty="0" smtClean="0">
                <a:solidFill>
                  <a:srgbClr val="000000"/>
                </a:solidFill>
                <a:ea typeface="Batang"/>
              </a:rPr>
              <a:t>restricciones </a:t>
            </a:r>
            <a:r>
              <a:rPr lang="es-AR" dirty="0" smtClean="0">
                <a:solidFill>
                  <a:srgbClr val="000000"/>
                </a:solidFill>
                <a:ea typeface="Batang"/>
              </a:rPr>
              <a:t>especificadas, para un conjunto de </a:t>
            </a:r>
            <a:r>
              <a:rPr lang="es-AR" b="1" dirty="0" smtClean="0">
                <a:solidFill>
                  <a:srgbClr val="000000"/>
                </a:solidFill>
                <a:ea typeface="Batang"/>
              </a:rPr>
              <a:t>casos de prueba</a:t>
            </a:r>
            <a:r>
              <a:rPr lang="es-AR" dirty="0" smtClean="0">
                <a:solidFill>
                  <a:srgbClr val="000000"/>
                </a:solidFill>
                <a:ea typeface="Batang"/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AR" dirty="0" smtClean="0">
                <a:solidFill>
                  <a:srgbClr val="000000"/>
                </a:solidFill>
                <a:ea typeface="Batang"/>
              </a:rPr>
              <a:t>Los </a:t>
            </a:r>
            <a:r>
              <a:rPr lang="es-AR" dirty="0">
                <a:solidFill>
                  <a:srgbClr val="000000"/>
                </a:solidFill>
                <a:ea typeface="Batang"/>
              </a:rPr>
              <a:t>casos de prueba pueden ser: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AR" sz="2400" dirty="0" smtClean="0">
                <a:solidFill>
                  <a:srgbClr val="000000"/>
                </a:solidFill>
                <a:ea typeface="Batang"/>
              </a:rPr>
              <a:t>Fijos.</a:t>
            </a:r>
            <a:endParaRPr lang="es-AR" sz="2400" dirty="0">
              <a:solidFill>
                <a:srgbClr val="000000"/>
              </a:solidFill>
              <a:ea typeface="Batang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AR" sz="2400" dirty="0">
                <a:solidFill>
                  <a:srgbClr val="000000"/>
                </a:solidFill>
                <a:ea typeface="Batang"/>
              </a:rPr>
              <a:t>Leídos de un </a:t>
            </a:r>
            <a:r>
              <a:rPr lang="es-AR" sz="2400" dirty="0" smtClean="0">
                <a:solidFill>
                  <a:srgbClr val="000000"/>
                </a:solidFill>
                <a:ea typeface="Batang"/>
              </a:rPr>
              <a:t>archivo.</a:t>
            </a:r>
            <a:endParaRPr lang="es-AR" sz="2400" dirty="0">
              <a:solidFill>
                <a:srgbClr val="000000"/>
              </a:solidFill>
              <a:ea typeface="Batang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AR" sz="2400" dirty="0">
                <a:solidFill>
                  <a:srgbClr val="000000"/>
                </a:solidFill>
                <a:ea typeface="Batang"/>
              </a:rPr>
              <a:t>Ingresados por el usuario por consola o a través de una interfaz gráfica.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AR" sz="2400" dirty="0">
                <a:solidFill>
                  <a:srgbClr val="000000"/>
                </a:solidFill>
                <a:ea typeface="Batang"/>
              </a:rPr>
              <a:t>Generados al </a:t>
            </a:r>
            <a:r>
              <a:rPr lang="es-AR" sz="2400" dirty="0" smtClean="0">
                <a:solidFill>
                  <a:srgbClr val="000000"/>
                </a:solidFill>
                <a:ea typeface="Batang"/>
              </a:rPr>
              <a:t>azar.</a:t>
            </a:r>
            <a:endParaRPr lang="es-ES" sz="2400" dirty="0">
              <a:solidFill>
                <a:srgbClr val="0070C0"/>
              </a:solidFill>
              <a:ea typeface="Batang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7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CLASE TESTER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799" y="1562100"/>
            <a:ext cx="8598877" cy="38862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testSaldos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c1,c2;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m=1000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c1 = new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(111,750);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c2 = new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(112,500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c1.depositar(m);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(c1.toString());</a:t>
            </a:r>
            <a:endParaRPr lang="es-ES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1752600" y="5791200"/>
            <a:ext cx="2971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1752600" y="6342185"/>
            <a:ext cx="2971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293077" y="5694485"/>
            <a:ext cx="8534400" cy="647700"/>
          </a:xfrm>
          <a:prstGeom prst="rect">
            <a:avLst/>
          </a:prstGeom>
          <a:solidFill>
            <a:schemeClr val="bg1">
              <a:alpha val="60000"/>
            </a:schemeClr>
          </a:solidFill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s-ES" dirty="0" smtClean="0"/>
              <a:t>El método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dirty="0" smtClean="0"/>
              <a:t> que inicia la ejecución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142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ALCANCE DE LAS VARIABLES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5029200" y="1314450"/>
            <a:ext cx="3962400" cy="38100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testSaldos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ES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c1,c2;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m=1000;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(111,750);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(112,500);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1" name="2 Marcador de contenido"/>
          <p:cNvSpPr txBox="1">
            <a:spLocks/>
          </p:cNvSpPr>
          <p:nvPr/>
        </p:nvSpPr>
        <p:spPr>
          <a:xfrm>
            <a:off x="367145" y="5410200"/>
            <a:ext cx="8763000" cy="12954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dirty="0" smtClean="0">
                <a:latin typeface="+mj-lt"/>
                <a:cs typeface="Courier New" panose="02070309020205020404" pitchFamily="49" charset="0"/>
              </a:rPr>
              <a:t>puede acceder a las variables 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m,</a:t>
            </a:r>
            <a:r>
              <a:rPr lang="es-ES_tradnl" sz="2400" dirty="0" smtClean="0"/>
              <a:t> 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es-ES_tradnl" sz="2400" dirty="0">
                <a:cs typeface="Courier New" panose="02070309020205020404" pitchFamily="49" charset="0"/>
              </a:rPr>
              <a:t>y</a:t>
            </a:r>
            <a:r>
              <a:rPr lang="es-ES_trad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c2</a:t>
            </a:r>
            <a:r>
              <a:rPr lang="es-ES_tradnl" sz="2400" dirty="0" smtClean="0"/>
              <a:t>. </a:t>
            </a:r>
          </a:p>
          <a:p>
            <a:pPr>
              <a:buClrTx/>
            </a:pP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depositar</a:t>
            </a:r>
            <a:r>
              <a:rPr lang="es-ES_tradnl" sz="2400" dirty="0" smtClean="0"/>
              <a:t> puede acceder a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_tradnl" sz="2400" dirty="0" smtClean="0"/>
              <a:t>, 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_tradnl" sz="2400" dirty="0" smtClean="0"/>
              <a:t>, </a:t>
            </a:r>
            <a:r>
              <a:rPr lang="es-ES_trad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s-ES_tradnl" sz="2400" dirty="0" smtClean="0"/>
              <a:t> y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_tradnl" sz="2400" dirty="0" smtClean="0"/>
              <a:t>. </a:t>
            </a:r>
            <a:endParaRPr lang="es-ES_tradnl" sz="2400" dirty="0"/>
          </a:p>
          <a:p>
            <a:endParaRPr lang="es-ES_tradnl" sz="2800" dirty="0" smtClean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0" y="1314450"/>
            <a:ext cx="4419600" cy="3810000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=1000;</a:t>
            </a:r>
            <a:endParaRPr lang="es-AR" sz="18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AR" sz="18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saldo;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//Comandos</a:t>
            </a:r>
            <a:endParaRPr lang="es-AR" sz="18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E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depositar(</a:t>
            </a:r>
            <a:r>
              <a:rPr lang="es-E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//Requiere </a:t>
            </a:r>
            <a:r>
              <a:rPr lang="es-E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saldo+=</a:t>
            </a:r>
            <a:r>
              <a:rPr lang="es-E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AR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18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6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OBJETOS, MENSAJES Y MÉTODOS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1828800"/>
          </a:xfrm>
          <a:solidFill>
            <a:schemeClr val="bg1">
              <a:lumMod val="8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testUnaCuenta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//Verifica los servicios de la clase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E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endParaRPr lang="es-E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57201" y="4876800"/>
            <a:ext cx="8229600" cy="1524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dirty="0" smtClean="0"/>
              <a:t>Crea un </a:t>
            </a:r>
            <a:r>
              <a:rPr lang="es-ES" dirty="0"/>
              <a:t>objeto de software ligado a la variable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dirty="0"/>
              <a:t> de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 rot="10800000">
            <a:off x="8686801" y="2286000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722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4" grpId="0" animBg="1"/>
      <p:bldP spid="4" grpId="1" animBg="1"/>
      <p:bldP spid="4" grpId="2" animBg="1"/>
      <p:bldP spid="4" grpId="3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OBJETOS, MENSAJES Y MÉTODOS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2133600"/>
          </a:xfrm>
          <a:solidFill>
            <a:schemeClr val="bg1">
              <a:lumMod val="8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testUnaCuenta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//Verifica los servicios de la clase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E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cb.depositar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  <a:endParaRPr lang="es-E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57201" y="4876800"/>
            <a:ext cx="8229600" cy="1524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dirty="0"/>
              <a:t>E</a:t>
            </a:r>
            <a:r>
              <a:rPr lang="es-ES" dirty="0" smtClean="0"/>
              <a:t>nvía </a:t>
            </a:r>
            <a:r>
              <a:rPr lang="es-ES" dirty="0"/>
              <a:t>el </a:t>
            </a:r>
            <a:r>
              <a:rPr lang="es-ES" b="1" dirty="0"/>
              <a:t>mensaje</a:t>
            </a:r>
            <a:r>
              <a:rPr lang="es-ES" dirty="0"/>
              <a:t> </a:t>
            </a:r>
            <a:r>
              <a:rPr lang="es-ES" b="1" dirty="0"/>
              <a:t>depositar</a:t>
            </a:r>
            <a:r>
              <a:rPr lang="es-ES" dirty="0"/>
              <a:t> al objeto ligado a la variable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dirty="0"/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El objeto ejecuta el </a:t>
            </a:r>
            <a:r>
              <a:rPr lang="es-ES" b="1" dirty="0"/>
              <a:t>método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depositar</a:t>
            </a:r>
            <a:r>
              <a:rPr lang="es-ES" b="1" dirty="0"/>
              <a:t>  </a:t>
            </a:r>
            <a:r>
              <a:rPr lang="es-ES" dirty="0"/>
              <a:t>y </a:t>
            </a:r>
            <a:r>
              <a:rPr lang="es-ES" dirty="0" smtClean="0"/>
              <a:t>el </a:t>
            </a:r>
            <a:r>
              <a:rPr lang="es-ES" dirty="0"/>
              <a:t>saldo se incrementa en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es-ES" dirty="0"/>
              <a:t>. </a:t>
            </a:r>
            <a:endParaRPr lang="es-AR" dirty="0"/>
          </a:p>
        </p:txBody>
      </p:sp>
      <p:sp>
        <p:nvSpPr>
          <p:cNvPr id="6" name="5 Flecha derecha"/>
          <p:cNvSpPr/>
          <p:nvPr/>
        </p:nvSpPr>
        <p:spPr>
          <a:xfrm rot="10800000">
            <a:off x="8686801" y="2709864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2049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6" grpId="0" animBg="1"/>
      <p:bldP spid="6" grpId="1" animBg="1"/>
      <p:bldP spid="6" grpId="2" animBg="1"/>
      <p:bldP spid="6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ESTA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_tradnl" dirty="0" smtClean="0"/>
          </a:p>
          <a:p>
            <a:pPr>
              <a:spcBef>
                <a:spcPts val="600"/>
              </a:spcBef>
            </a:pPr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4 Marcador de contenido"/>
          <p:cNvSpPr txBox="1">
            <a:spLocks/>
          </p:cNvSpPr>
          <p:nvPr/>
        </p:nvSpPr>
        <p:spPr>
          <a:xfrm>
            <a:off x="914400" y="1752600"/>
            <a:ext cx="7315200" cy="3657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 smtClean="0"/>
              <a:t>Caso </a:t>
            </a:r>
            <a:r>
              <a:rPr lang="es-AR" sz="2400" dirty="0"/>
              <a:t>de Estudio: </a:t>
            </a:r>
            <a:r>
              <a:rPr lang="es-AR" sz="2400" b="1" dirty="0"/>
              <a:t>Cuenta Corriente Bancaria</a:t>
            </a:r>
          </a:p>
          <a:p>
            <a:r>
              <a:rPr lang="es-AR" sz="2400" dirty="0" smtClean="0"/>
              <a:t>El diseño de una clase</a:t>
            </a:r>
          </a:p>
          <a:p>
            <a:r>
              <a:rPr lang="es-AR" sz="2400" dirty="0" smtClean="0"/>
              <a:t>La implementación en Java</a:t>
            </a:r>
          </a:p>
          <a:p>
            <a:r>
              <a:rPr lang="es-AR" sz="2400" dirty="0" smtClean="0"/>
              <a:t>La verificación de una clase</a:t>
            </a:r>
          </a:p>
          <a:p>
            <a:r>
              <a:rPr lang="es-AR" sz="2400" dirty="0" smtClean="0"/>
              <a:t>Objetos, variables y referencias</a:t>
            </a:r>
          </a:p>
          <a:p>
            <a:r>
              <a:rPr lang="es-AR" sz="2400" dirty="0" smtClean="0"/>
              <a:t>Mensajes y métodos</a:t>
            </a:r>
          </a:p>
          <a:p>
            <a:r>
              <a:rPr lang="es-AR" sz="2400" dirty="0" smtClean="0"/>
              <a:t>Parámetros y resultados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5746934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OBJETOS, MENSAJES Y MÉTODOS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2819400"/>
          </a:xfrm>
          <a:solidFill>
            <a:schemeClr val="bg1">
              <a:lumMod val="8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testUnaCuenta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//Verifica los servicios de la clase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E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cb.depositar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(500))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  <a:endParaRPr lang="es-E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E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57201" y="4876800"/>
            <a:ext cx="8229600" cy="18288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dirty="0"/>
              <a:t>E</a:t>
            </a:r>
            <a:r>
              <a:rPr lang="es-ES" dirty="0" smtClean="0"/>
              <a:t>nvía </a:t>
            </a:r>
            <a:r>
              <a:rPr lang="es-ES" dirty="0"/>
              <a:t>el </a:t>
            </a:r>
            <a:r>
              <a:rPr lang="es-ES" b="1" dirty="0"/>
              <a:t>mensaje</a:t>
            </a:r>
            <a:r>
              <a:rPr lang="es-ES" dirty="0"/>
              <a:t> </a:t>
            </a:r>
            <a:r>
              <a:rPr lang="es-ES" b="1" dirty="0"/>
              <a:t>extraer </a:t>
            </a:r>
            <a:r>
              <a:rPr lang="es-ES" dirty="0"/>
              <a:t>al objeto ligado a la variable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dirty="0"/>
              <a:t> con parámetro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s-ES" dirty="0"/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El objeto ejecuta el </a:t>
            </a:r>
            <a:r>
              <a:rPr lang="es-ES" b="1" dirty="0"/>
              <a:t>método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s-ES" dirty="0" smtClean="0"/>
              <a:t> y retorna un valor booleano. </a:t>
            </a:r>
            <a:endParaRPr lang="es-AR" dirty="0"/>
          </a:p>
        </p:txBody>
      </p:sp>
      <p:sp>
        <p:nvSpPr>
          <p:cNvPr id="6" name="5 Flecha derecha"/>
          <p:cNvSpPr/>
          <p:nvPr/>
        </p:nvSpPr>
        <p:spPr>
          <a:xfrm rot="10800000">
            <a:off x="8686801" y="2971800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721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6" grpId="0" animBg="1"/>
      <p:bldP spid="6" grpId="1" animBg="1"/>
      <p:bldP spid="6" grpId="2" animBg="1"/>
      <p:bldP spid="6" grpId="3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OBJETOS, MENSAJES Y MÉTODOS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3505200"/>
          </a:xfrm>
          <a:solidFill>
            <a:schemeClr val="bg1">
              <a:lumMod val="8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testUnaCuenta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//Verifica los servicios de la clase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E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cb.depositar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(500))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(1500))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1500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s-E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E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57201" y="4953000"/>
            <a:ext cx="8229600" cy="1524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dirty="0"/>
              <a:t>E</a:t>
            </a:r>
            <a:r>
              <a:rPr lang="es-ES" dirty="0" smtClean="0"/>
              <a:t>nvía </a:t>
            </a:r>
            <a:r>
              <a:rPr lang="es-ES" dirty="0"/>
              <a:t>el </a:t>
            </a:r>
            <a:r>
              <a:rPr lang="es-ES" b="1" dirty="0"/>
              <a:t>mensaje</a:t>
            </a:r>
            <a:r>
              <a:rPr lang="es-ES" dirty="0"/>
              <a:t> </a:t>
            </a:r>
            <a:r>
              <a:rPr lang="es-ES" b="1" dirty="0"/>
              <a:t>extraer </a:t>
            </a:r>
            <a:r>
              <a:rPr lang="es-ES" dirty="0"/>
              <a:t>al objeto ligado a la variable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dirty="0"/>
              <a:t> con parámetro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1500</a:t>
            </a:r>
            <a:r>
              <a:rPr lang="es-ES" dirty="0"/>
              <a:t>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dirty="0" smtClean="0"/>
              <a:t>El objeto ejecuta el </a:t>
            </a:r>
            <a:r>
              <a:rPr lang="es-ES" b="1" dirty="0" smtClean="0"/>
              <a:t>método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s-ES" dirty="0" smtClean="0"/>
              <a:t> y retorna un valor booleano. </a:t>
            </a:r>
            <a:endParaRPr lang="es-AR" dirty="0" smtClean="0"/>
          </a:p>
          <a:p>
            <a:pPr marL="0" indent="0">
              <a:spcBef>
                <a:spcPts val="600"/>
              </a:spcBef>
              <a:buNone/>
            </a:pPr>
            <a:endParaRPr lang="es-AR" dirty="0"/>
          </a:p>
        </p:txBody>
      </p:sp>
      <p:sp>
        <p:nvSpPr>
          <p:cNvPr id="6" name="5 Flecha derecha"/>
          <p:cNvSpPr/>
          <p:nvPr/>
        </p:nvSpPr>
        <p:spPr>
          <a:xfrm rot="10800000">
            <a:off x="8686801" y="3657600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847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6" grpId="0" animBg="1"/>
      <p:bldP spid="6" grpId="1" animBg="1"/>
      <p:bldP spid="6" grpId="2" animBg="1"/>
      <p:bldP spid="6" grpId="3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OBJETOS, MENSAJES Y MÉTODOS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3505200"/>
          </a:xfrm>
          <a:solidFill>
            <a:schemeClr val="bg1">
              <a:lumMod val="8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testUnaCuenta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//Verifica los servicios de la clase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E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cb.depositar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(500))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(1500))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1500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s-E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E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57201" y="4953000"/>
            <a:ext cx="8229600" cy="9144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dirty="0" smtClean="0"/>
              <a:t>Si la condición es true, envía el mensaje </a:t>
            </a:r>
            <a:r>
              <a:rPr lang="es-ES" b="1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s-ES" dirty="0" smtClean="0"/>
              <a:t> que muestra una cadena en consola. </a:t>
            </a:r>
            <a:endParaRPr lang="es-AR" dirty="0"/>
          </a:p>
        </p:txBody>
      </p:sp>
      <p:sp>
        <p:nvSpPr>
          <p:cNvPr id="6" name="5 Flecha derecha"/>
          <p:cNvSpPr/>
          <p:nvPr/>
        </p:nvSpPr>
        <p:spPr>
          <a:xfrm rot="10800000">
            <a:off x="8686801" y="3962400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Flecha derecha"/>
          <p:cNvSpPr/>
          <p:nvPr/>
        </p:nvSpPr>
        <p:spPr>
          <a:xfrm rot="10800000">
            <a:off x="8686800" y="3276600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229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OBJETOS, MENSAJES Y MÉTODOS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3505200"/>
          </a:xfrm>
          <a:solidFill>
            <a:schemeClr val="bg1">
              <a:lumMod val="8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testUnaCuenta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//Verifica los servicios de la clase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E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(123,600);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cb.depositar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(500))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(1500))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1500);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cb.toString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endParaRPr lang="es-E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5 Flecha derecha"/>
          <p:cNvSpPr/>
          <p:nvPr/>
        </p:nvSpPr>
        <p:spPr>
          <a:xfrm rot="10800000">
            <a:off x="8657706" y="4419600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1" y="4953000"/>
            <a:ext cx="8229600" cy="15240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dirty="0"/>
              <a:t>E</a:t>
            </a:r>
            <a:r>
              <a:rPr lang="es-ES" dirty="0" smtClean="0"/>
              <a:t>nvía </a:t>
            </a:r>
            <a:r>
              <a:rPr lang="es-ES" dirty="0"/>
              <a:t>el </a:t>
            </a:r>
            <a:r>
              <a:rPr lang="es-ES" b="1" dirty="0"/>
              <a:t>mensaje</a:t>
            </a:r>
            <a:r>
              <a:rPr lang="es-ES" dirty="0"/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ES" b="1" dirty="0" smtClean="0"/>
              <a:t> </a:t>
            </a:r>
            <a:r>
              <a:rPr lang="es-ES" dirty="0" smtClean="0"/>
              <a:t>al </a:t>
            </a:r>
            <a:r>
              <a:rPr lang="es-ES" dirty="0"/>
              <a:t>objeto ligado a la variable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dirty="0" smtClean="0"/>
              <a:t>. </a:t>
            </a:r>
            <a:endParaRPr lang="es-ES" dirty="0"/>
          </a:p>
          <a:p>
            <a:pPr marL="0" indent="0">
              <a:spcBef>
                <a:spcPts val="600"/>
              </a:spcBef>
              <a:buNone/>
            </a:pPr>
            <a:r>
              <a:rPr lang="es-ES" dirty="0"/>
              <a:t>M</a:t>
            </a:r>
            <a:r>
              <a:rPr lang="es-ES" dirty="0" smtClean="0"/>
              <a:t>uestra en consola la cadena de caracteres que retorna luego de que el objeto ejecuta el </a:t>
            </a:r>
            <a:r>
              <a:rPr lang="es-ES" b="1" dirty="0" smtClean="0"/>
              <a:t>método</a:t>
            </a:r>
            <a:r>
              <a:rPr lang="es-ES" dirty="0" smtClean="0"/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ES" dirty="0" smtClean="0"/>
              <a:t> de la clase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dirty="0" smtClean="0"/>
              <a:t>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5672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CONSOLA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3434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//Verifica los servicios de la clase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E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(123,600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cb.depositar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(1500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+1500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cb.toString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494270" y="3411946"/>
            <a:ext cx="7887730" cy="2877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05400"/>
            <a:ext cx="571500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95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CONSOLA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3434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//Verifica los servicios de la clase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E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(123,600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cb.depositar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(1500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+1500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cb.toString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105400"/>
            <a:ext cx="566737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494270" y="4098160"/>
            <a:ext cx="7887730" cy="3536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1752600" y="6400800"/>
            <a:ext cx="2971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1752600" y="6096000"/>
            <a:ext cx="2971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4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CONSOLA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3434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testCtaCteBancaria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//Verifica los servicios de la clase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ES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(123,600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cb.depositar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500);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(1500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pudo extraer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+1500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cb.toString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105400"/>
            <a:ext cx="566737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494270" y="4446916"/>
            <a:ext cx="7887730" cy="3536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1752600" y="6400800"/>
            <a:ext cx="2971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2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VARIABLES, OBJETOS y REFERENCIAS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s-ES" dirty="0" smtClean="0"/>
              <a:t>La instrucción:</a:t>
            </a:r>
            <a:r>
              <a:rPr lang="es-AR" dirty="0" smtClean="0"/>
              <a:t> </a:t>
            </a:r>
          </a:p>
          <a:p>
            <a:pPr marL="457200"/>
            <a:endParaRPr lang="es-AR" dirty="0"/>
          </a:p>
          <a:p>
            <a:pPr marL="114300" indent="0">
              <a:buNone/>
            </a:pPr>
            <a:endParaRPr lang="es-AR" dirty="0" smtClean="0"/>
          </a:p>
          <a:p>
            <a:pPr marL="857250" lvl="1"/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13431" y="1811863"/>
            <a:ext cx="8440938" cy="4572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 600);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74463" y="1828800"/>
            <a:ext cx="844093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/>
            <a:endParaRPr lang="es-AR" dirty="0"/>
          </a:p>
          <a:p>
            <a:pPr marL="457200"/>
            <a:endParaRPr lang="es-AR" sz="2400" dirty="0"/>
          </a:p>
          <a:p>
            <a:pPr marL="914400" lvl="1" indent="-342900">
              <a:buFont typeface="Arial" panose="020B0604020202020204" pitchFamily="34" charset="0"/>
              <a:buChar char="•"/>
            </a:pPr>
            <a:r>
              <a:rPr lang="es-AR" sz="2400" b="1" dirty="0" smtClean="0">
                <a:solidFill>
                  <a:srgbClr val="0070C0"/>
                </a:solidFill>
              </a:rPr>
              <a:t>Declara</a:t>
            </a:r>
            <a:r>
              <a:rPr lang="es-AR" sz="2400" dirty="0" smtClean="0">
                <a:solidFill>
                  <a:srgbClr val="0070C0"/>
                </a:solidFill>
              </a:rPr>
              <a:t> </a:t>
            </a:r>
            <a:r>
              <a:rPr lang="es-AR" sz="2400" dirty="0"/>
              <a:t>la variable </a:t>
            </a:r>
            <a:r>
              <a:rPr lang="es-AR" sz="2400" b="1" dirty="0" err="1">
                <a:latin typeface="Courier New" pitchFamily="49" charset="0"/>
                <a:cs typeface="Courier New" pitchFamily="49" charset="0"/>
              </a:rPr>
              <a:t>cb</a:t>
            </a:r>
            <a:r>
              <a:rPr lang="es-AR" sz="2400" dirty="0"/>
              <a:t>.</a:t>
            </a:r>
          </a:p>
          <a:p>
            <a:pPr marL="914400" lvl="1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070C0"/>
                </a:solidFill>
              </a:rPr>
              <a:t>Crea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/>
              <a:t>un objeto de clase </a:t>
            </a:r>
            <a:r>
              <a:rPr lang="es-ES" sz="2400" b="1" dirty="0" err="1"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ES" sz="2400" dirty="0"/>
              <a:t>.</a:t>
            </a:r>
          </a:p>
          <a:p>
            <a:pPr marL="914400" lvl="1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070C0"/>
                </a:solidFill>
              </a:rPr>
              <a:t>Liga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/>
              <a:t>el objeto a la variable.</a:t>
            </a:r>
          </a:p>
          <a:p>
            <a:pPr marL="571500" lvl="1" indent="0">
              <a:buNone/>
            </a:pPr>
            <a:endParaRPr lang="es-ES" sz="2400" dirty="0"/>
          </a:p>
          <a:p>
            <a:pPr marL="114300" lvl="1" indent="0">
              <a:buNone/>
            </a:pPr>
            <a:r>
              <a:rPr lang="es-ES" sz="2400" dirty="0"/>
              <a:t>La creación de un objeto provoca: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70C0"/>
                </a:solidFill>
              </a:rPr>
              <a:t>Reservar</a:t>
            </a:r>
            <a:r>
              <a:rPr lang="es-ES" sz="2400" dirty="0"/>
              <a:t> espacio en memoria para almacenar </a:t>
            </a:r>
            <a:r>
              <a:rPr lang="es-ES" sz="2400" dirty="0" smtClean="0"/>
              <a:t>el </a:t>
            </a:r>
            <a:r>
              <a:rPr lang="es-ES" sz="2400" b="1" dirty="0" smtClean="0"/>
              <a:t>estado interno</a:t>
            </a:r>
            <a:r>
              <a:rPr lang="es-ES" sz="2400" dirty="0" smtClean="0"/>
              <a:t> del objeto.</a:t>
            </a:r>
            <a:endParaRPr lang="es-ES" sz="240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rgbClr val="0070C0"/>
                </a:solidFill>
              </a:rPr>
              <a:t>Ejecutar</a:t>
            </a:r>
            <a:r>
              <a:rPr lang="es-ES" sz="2400" dirty="0"/>
              <a:t> constructor con dos parámetros.</a:t>
            </a:r>
          </a:p>
        </p:txBody>
      </p:sp>
    </p:spTree>
    <p:extLst>
      <p:ext uri="{BB962C8B-B14F-4D97-AF65-F5344CB8AC3E}">
        <p14:creationId xmlns:p14="http://schemas.microsoft.com/office/powerpoint/2010/main" val="158198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VARIABLES, OBJETOS y REFERENCIAS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s-ES" dirty="0" smtClean="0"/>
              <a:t>La instrucción:</a:t>
            </a:r>
            <a:r>
              <a:rPr lang="es-AR" dirty="0" smtClean="0"/>
              <a:t> </a:t>
            </a:r>
          </a:p>
          <a:p>
            <a:pPr marL="457200"/>
            <a:endParaRPr lang="es-AR" dirty="0"/>
          </a:p>
          <a:p>
            <a:pPr marL="114300" indent="0">
              <a:buNone/>
            </a:pPr>
            <a:r>
              <a:rPr lang="es-AR" dirty="0" smtClean="0"/>
              <a:t>Es equivalente al segmento:</a:t>
            </a:r>
          </a:p>
          <a:p>
            <a:pPr marL="857250" lvl="1"/>
            <a:endParaRPr lang="es-AR" sz="28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13431" y="1811863"/>
            <a:ext cx="8440938" cy="4572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 600);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04800" y="2743200"/>
            <a:ext cx="8440938" cy="7620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 600);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9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VARIABLES, OBJETOS y REFERENCIAS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ES" dirty="0" smtClean="0"/>
              <a:t>La instrucción:</a:t>
            </a:r>
            <a:r>
              <a:rPr lang="es-AR" dirty="0" smtClean="0"/>
              <a:t> </a:t>
            </a:r>
          </a:p>
          <a:p>
            <a:pPr marL="457200"/>
            <a:endParaRPr lang="es-AR" dirty="0"/>
          </a:p>
          <a:p>
            <a:pPr marL="114300" indent="0">
              <a:buNone/>
            </a:pPr>
            <a:r>
              <a:rPr lang="es-AR" dirty="0" smtClean="0"/>
              <a:t>Es equivalente al segmento:</a:t>
            </a:r>
          </a:p>
          <a:p>
            <a:pPr marL="457200"/>
            <a:endParaRPr lang="es-AR" dirty="0"/>
          </a:p>
          <a:p>
            <a:pPr marL="457200"/>
            <a:endParaRPr lang="es-AR" dirty="0" smtClean="0"/>
          </a:p>
          <a:p>
            <a:pPr marL="114300" indent="0">
              <a:buNone/>
            </a:pPr>
            <a:r>
              <a:rPr lang="es-AR" dirty="0" smtClean="0"/>
              <a:t>Y se puede graficar a través de un </a:t>
            </a:r>
            <a:r>
              <a:rPr lang="es-AR" b="1" dirty="0" smtClean="0"/>
              <a:t>diagrama de objetos:</a:t>
            </a:r>
          </a:p>
          <a:p>
            <a:pPr marL="457200"/>
            <a:endParaRPr lang="es-AR" dirty="0"/>
          </a:p>
          <a:p>
            <a:pPr marL="457200"/>
            <a:endParaRPr lang="es-AR" dirty="0" smtClean="0"/>
          </a:p>
          <a:p>
            <a:pPr marL="457200"/>
            <a:endParaRPr lang="es-AR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13431" y="1811863"/>
            <a:ext cx="8440938" cy="4572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 600);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04800" y="2743200"/>
            <a:ext cx="8440938" cy="7620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(123, 600);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9496" y="4584886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err="1" smtClean="0">
                <a:solidFill>
                  <a:sysClr val="windowText" lastClr="000000"/>
                </a:solidFill>
              </a:rPr>
              <a:t>cb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3141800" y="4832316"/>
            <a:ext cx="3600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3529136" y="4584886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=123</a:t>
            </a:r>
          </a:p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saldo=600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33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32368"/>
            <a:ext cx="7467600" cy="1143000"/>
          </a:xfrm>
        </p:spPr>
        <p:txBody>
          <a:bodyPr/>
          <a:lstStyle/>
          <a:p>
            <a:r>
              <a:rPr lang="es-ES_tradnl" dirty="0" smtClean="0"/>
              <a:t>CASO DE ESTUDIO: </a:t>
            </a:r>
            <a:br>
              <a:rPr lang="es-ES_tradnl" dirty="0" smtClean="0"/>
            </a:br>
            <a:r>
              <a:rPr lang="es-ES_tradnl" dirty="0" smtClean="0"/>
              <a:t>CUENTA CORRIENTE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sz="2200" i="1" dirty="0">
                <a:latin typeface="Calibri" pitchFamily="34" charset="0"/>
                <a:cs typeface="Calibri" pitchFamily="34" charset="0"/>
              </a:rPr>
              <a:t>Un banco ofrece </a:t>
            </a:r>
            <a:r>
              <a:rPr lang="es-ES" sz="2200" b="1" i="1" dirty="0">
                <a:latin typeface="Calibri" pitchFamily="34" charset="0"/>
                <a:cs typeface="Calibri" pitchFamily="34" charset="0"/>
              </a:rPr>
              <a:t>cajeros automáticos </a:t>
            </a:r>
            <a:r>
              <a:rPr lang="es-ES" sz="2200" i="1" dirty="0">
                <a:latin typeface="Calibri" pitchFamily="34" charset="0"/>
                <a:cs typeface="Calibri" pitchFamily="34" charset="0"/>
              </a:rPr>
              <a:t>a través de los  cuales los clientes pueden </a:t>
            </a:r>
            <a:r>
              <a:rPr lang="es-ES" sz="2200" i="1" dirty="0" smtClean="0">
                <a:latin typeface="Calibri" pitchFamily="34" charset="0"/>
                <a:cs typeface="Calibri" pitchFamily="34" charset="0"/>
              </a:rPr>
              <a:t>realizar:</a:t>
            </a:r>
          </a:p>
          <a:p>
            <a:pPr lvl="1">
              <a:spcBef>
                <a:spcPts val="600"/>
              </a:spcBef>
            </a:pPr>
            <a:r>
              <a:rPr lang="es-ES" sz="2200" i="1" dirty="0" smtClean="0">
                <a:latin typeface="Calibri" pitchFamily="34" charset="0"/>
                <a:cs typeface="Calibri" pitchFamily="34" charset="0"/>
              </a:rPr>
              <a:t>depósitos</a:t>
            </a:r>
            <a:r>
              <a:rPr lang="es-ES" sz="2200" i="1" dirty="0">
                <a:latin typeface="Calibri" pitchFamily="34" charset="0"/>
                <a:cs typeface="Calibri" pitchFamily="34" charset="0"/>
              </a:rPr>
              <a:t>, </a:t>
            </a:r>
            <a:endParaRPr lang="es-ES" sz="2200" i="1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600"/>
              </a:spcBef>
            </a:pPr>
            <a:r>
              <a:rPr lang="es-ES" sz="2200" i="1" dirty="0" smtClean="0">
                <a:latin typeface="Calibri" pitchFamily="34" charset="0"/>
                <a:cs typeface="Calibri" pitchFamily="34" charset="0"/>
              </a:rPr>
              <a:t>extracciones </a:t>
            </a:r>
            <a:r>
              <a:rPr lang="es-ES" sz="2200" i="1" dirty="0">
                <a:latin typeface="Calibri" pitchFamily="34" charset="0"/>
                <a:cs typeface="Calibri" pitchFamily="34" charset="0"/>
              </a:rPr>
              <a:t>y </a:t>
            </a:r>
            <a:endParaRPr lang="es-ES" sz="2200" i="1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600"/>
              </a:spcBef>
            </a:pPr>
            <a:r>
              <a:rPr lang="es-ES" sz="2200" i="1" dirty="0" smtClean="0">
                <a:latin typeface="Calibri" pitchFamily="34" charset="0"/>
                <a:cs typeface="Calibri" pitchFamily="34" charset="0"/>
              </a:rPr>
              <a:t>consultar </a:t>
            </a:r>
            <a:r>
              <a:rPr lang="es-ES" sz="2200" i="1" dirty="0">
                <a:latin typeface="Calibri" pitchFamily="34" charset="0"/>
                <a:cs typeface="Calibri" pitchFamily="34" charset="0"/>
              </a:rPr>
              <a:t>el saldo de su cuenta corriente.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i="1" dirty="0">
                <a:latin typeface="Calibri" pitchFamily="34" charset="0"/>
                <a:cs typeface="Calibri" pitchFamily="34" charset="0"/>
              </a:rPr>
              <a:t>En el momento que se crea una cuenta corriente se establece su código y el saldo se inicializa en 0</a:t>
            </a:r>
            <a:r>
              <a:rPr lang="es-ES" sz="2200" i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i="1" dirty="0" smtClean="0">
                <a:latin typeface="Calibri" pitchFamily="34" charset="0"/>
                <a:cs typeface="Calibri" pitchFamily="34" charset="0"/>
              </a:rPr>
              <a:t>También </a:t>
            </a:r>
            <a:r>
              <a:rPr lang="es-ES" sz="2200" i="1" dirty="0">
                <a:latin typeface="Calibri" pitchFamily="34" charset="0"/>
                <a:cs typeface="Calibri" pitchFamily="34" charset="0"/>
              </a:rPr>
              <a:t>es posible crear una cuenta corriente estableciendo su código y saldo inicial. </a:t>
            </a:r>
            <a:endParaRPr lang="es-ES" sz="2200" i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i="1" dirty="0" smtClean="0">
                <a:latin typeface="Calibri" pitchFamily="34" charset="0"/>
                <a:cs typeface="Calibri" pitchFamily="34" charset="0"/>
              </a:rPr>
              <a:t>Una </a:t>
            </a:r>
            <a:r>
              <a:rPr lang="es-ES" sz="2200" i="1" dirty="0">
                <a:latin typeface="Calibri" pitchFamily="34" charset="0"/>
                <a:cs typeface="Calibri" pitchFamily="34" charset="0"/>
              </a:rPr>
              <a:t>cuenta bancaria puede tener un saldo negativo hasta un máximo establecido por el banco.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i="1" dirty="0">
                <a:latin typeface="Calibri" pitchFamily="34" charset="0"/>
                <a:cs typeface="Calibri" pitchFamily="34" charset="0"/>
              </a:rPr>
              <a:t>El código no se modifica, el saldo cambia con cada depósito o extracción. </a:t>
            </a:r>
            <a:endParaRPr lang="es-AR" sz="22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VARIABLES, OBJETOS y REFERENCIAS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spcBef>
                <a:spcPts val="1200"/>
              </a:spcBef>
              <a:buNone/>
            </a:pPr>
            <a:r>
              <a:rPr lang="es-ES_tradnl" dirty="0"/>
              <a:t>El valor de la </a:t>
            </a:r>
            <a:r>
              <a:rPr lang="es-ES_tradnl" b="1" dirty="0">
                <a:solidFill>
                  <a:srgbClr val="0070C0"/>
                </a:solidFill>
              </a:rPr>
              <a:t>variable</a:t>
            </a:r>
            <a:r>
              <a:rPr lang="es-ES_tradnl" dirty="0"/>
              <a:t> </a:t>
            </a:r>
            <a:r>
              <a:rPr lang="es-ES_tradnl" b="1" dirty="0" err="1">
                <a:latin typeface="Courier New" pitchFamily="49" charset="0"/>
                <a:cs typeface="Courier New" pitchFamily="49" charset="0"/>
              </a:rPr>
              <a:t>cb</a:t>
            </a:r>
            <a:r>
              <a:rPr lang="es-ES_tradnl" dirty="0"/>
              <a:t> es una </a:t>
            </a:r>
            <a:r>
              <a:rPr lang="es-ES_tradnl" b="1" dirty="0">
                <a:solidFill>
                  <a:srgbClr val="0070C0"/>
                </a:solidFill>
              </a:rPr>
              <a:t>referencia</a:t>
            </a:r>
            <a:r>
              <a:rPr lang="es-ES_tradnl" dirty="0"/>
              <a:t> a un </a:t>
            </a:r>
            <a:r>
              <a:rPr lang="es-ES_tradnl" b="1" dirty="0">
                <a:solidFill>
                  <a:srgbClr val="0070C0"/>
                </a:solidFill>
              </a:rPr>
              <a:t>objeto</a:t>
            </a:r>
            <a:r>
              <a:rPr lang="es-ES_tradnl" dirty="0"/>
              <a:t> de </a:t>
            </a:r>
            <a:r>
              <a:rPr lang="es-ES_tradnl" b="1" dirty="0"/>
              <a:t>clase</a:t>
            </a:r>
            <a:r>
              <a:rPr lang="es-ES_tradnl" dirty="0"/>
              <a:t> </a:t>
            </a:r>
            <a:r>
              <a:rPr lang="es-ES_tradnl" b="1" dirty="0" err="1"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ES_tradnl" dirty="0"/>
              <a:t>.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_tradnl" dirty="0"/>
              <a:t>El </a:t>
            </a:r>
            <a:r>
              <a:rPr lang="es-ES_tradnl" b="1" dirty="0">
                <a:solidFill>
                  <a:srgbClr val="0070C0"/>
                </a:solidFill>
              </a:rPr>
              <a:t>estado interno </a:t>
            </a:r>
            <a:r>
              <a:rPr lang="es-ES_tradnl" dirty="0"/>
              <a:t>del objeto almacena los valores de dos variables que corresponden a los atributos de instancia del objeto, determinados por su clase.</a:t>
            </a:r>
            <a:endParaRPr lang="es-ES" dirty="0"/>
          </a:p>
          <a:p>
            <a:pPr marL="457200"/>
            <a:endParaRPr lang="es-AR" dirty="0"/>
          </a:p>
          <a:p>
            <a:pPr marL="457200"/>
            <a:endParaRPr lang="es-AR" dirty="0" smtClean="0"/>
          </a:p>
          <a:p>
            <a:pPr marL="457200"/>
            <a:endParaRPr lang="es-AR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2559496" y="4584886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err="1" smtClean="0">
                <a:solidFill>
                  <a:sysClr val="windowText" lastClr="000000"/>
                </a:solidFill>
              </a:rPr>
              <a:t>cb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3141800" y="4832316"/>
            <a:ext cx="3600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3529136" y="4584886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=123</a:t>
            </a:r>
          </a:p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saldo=600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80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VARIABLES, OBJETOS y REFERENCIAS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2438400"/>
          </a:xfrm>
          <a:solidFill>
            <a:schemeClr val="bg1">
              <a:lumMod val="8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testDosCuentas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cb1 = new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(123,600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cb2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(124);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cb1.depositar(100);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s-ES" sz="2200" b="1" dirty="0">
              <a:solidFill>
                <a:srgbClr val="36F42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52400" y="3886200"/>
            <a:ext cx="8839200" cy="2895600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Constructores</a:t>
            </a:r>
            <a:endParaRPr lang="es-A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s-A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saldo = 0;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s-A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sal) {</a:t>
            </a:r>
            <a:endParaRPr lang="es-A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saldo = sal;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A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A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86268" y="5257800"/>
            <a:ext cx="8382000" cy="762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338668" y="2057400"/>
            <a:ext cx="8382000" cy="381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2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VARIABLES, OBJETOS y REFERENCIAS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24384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testDosCuentas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cb1 = new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(123,600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cb2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(124);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cb1.depositar(100);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s-E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52400" y="3886200"/>
            <a:ext cx="8839200" cy="2895600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Constructores</a:t>
            </a:r>
            <a:endParaRPr lang="es-A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s-A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saldo = 0;}	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s-A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sal) {</a:t>
            </a:r>
            <a:endParaRPr lang="es-AR" sz="2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saldo = sal;</a:t>
            </a:r>
            <a:r>
              <a:rPr lang="es-AR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A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A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86268" y="4199467"/>
            <a:ext cx="8382000" cy="75353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338668" y="2362200"/>
            <a:ext cx="8382000" cy="381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5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VARIABLES, OBJETOS y REFERENCIAS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24384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testDosCuentas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cb1 = new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(123,600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cb2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(124);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cb1.depositar(100);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s-E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338668" y="2057400"/>
            <a:ext cx="8382000" cy="381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3886200"/>
            <a:ext cx="697160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cb1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855800" y="4133630"/>
            <a:ext cx="3600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1243136" y="38862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=123</a:t>
            </a:r>
          </a:p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saldo=600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533400" y="5181600"/>
            <a:ext cx="8229600" cy="1219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A9A57C"/>
              </a:buClr>
              <a:buNone/>
            </a:pPr>
            <a:r>
              <a:rPr lang="es-ES_tradnl" dirty="0" smtClean="0"/>
              <a:t>El valor de la variable </a:t>
            </a:r>
            <a:r>
              <a:rPr lang="es-ES_tradnl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cb1</a:t>
            </a:r>
            <a:r>
              <a:rPr lang="es-ES_tradnl" dirty="0" smtClean="0"/>
              <a:t> es una referencia a un objeto de clase </a:t>
            </a:r>
            <a:r>
              <a:rPr lang="es-ES_tradnl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_tradnl" dirty="0" smtClean="0"/>
              <a:t>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0055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VARIABLES, OBJETOS y REFERENCIAS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2438400"/>
          </a:xfrm>
          <a:solidFill>
            <a:schemeClr val="bg1">
              <a:lumMod val="75000"/>
              <a:alpha val="95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testDosCuentas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cb1 = new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(123,600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cb2 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(124);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cb1.depositar(100);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es-E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338668" y="2370667"/>
            <a:ext cx="8382000" cy="381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3886200"/>
            <a:ext cx="697160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cb1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855800" y="4133630"/>
            <a:ext cx="3600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1243136" y="38862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=123</a:t>
            </a:r>
          </a:p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saldo=600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343400" y="3886200"/>
            <a:ext cx="697160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cb2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46800" y="4133630"/>
            <a:ext cx="36004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5434136" y="38862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=124</a:t>
            </a:r>
          </a:p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saldo=0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533400" y="5181600"/>
            <a:ext cx="8229600" cy="12192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A9A57C"/>
              </a:buClr>
              <a:buNone/>
            </a:pPr>
            <a:r>
              <a:rPr lang="es-ES_tradnl" dirty="0"/>
              <a:t>La estructura del estado interno de los objetos de clase </a:t>
            </a:r>
            <a:r>
              <a:rPr lang="es-ES_tradnl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_tradnl" dirty="0"/>
              <a:t> está conformada por las variables </a:t>
            </a:r>
            <a:r>
              <a:rPr lang="es-ES_tradnl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_tradnl" dirty="0"/>
              <a:t> y </a:t>
            </a: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s-ES_tradnl" dirty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5734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ALTERNATIVAS DE DISEÑO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35742"/>
            <a:ext cx="8534400" cy="5486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381000" y="1335742"/>
            <a:ext cx="6096000" cy="52936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dirty="0" err="1" smtClean="0">
                <a:solidFill>
                  <a:schemeClr val="tx1"/>
                </a:solidFill>
              </a:rPr>
              <a:t>CtaCteBancaria</a:t>
            </a:r>
            <a:endParaRPr lang="en-US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&lt;&lt;Atributos </a:t>
            </a:r>
            <a:r>
              <a:rPr lang="es-ES" dirty="0">
                <a:solidFill>
                  <a:schemeClr val="tx1"/>
                </a:solidFill>
              </a:rPr>
              <a:t>de </a:t>
            </a:r>
            <a:r>
              <a:rPr lang="es-ES" dirty="0" smtClean="0">
                <a:solidFill>
                  <a:schemeClr val="tx1"/>
                </a:solidFill>
              </a:rPr>
              <a:t>clase&gt;&gt;</a:t>
            </a:r>
          </a:p>
          <a:p>
            <a:pPr fontAlgn="t"/>
            <a:r>
              <a:rPr lang="es-ES" dirty="0" err="1" smtClean="0">
                <a:solidFill>
                  <a:schemeClr val="tx1"/>
                </a:solidFill>
              </a:rPr>
              <a:t>maxDescubierto</a:t>
            </a:r>
            <a:r>
              <a:rPr lang="es-ES" dirty="0" smtClean="0">
                <a:solidFill>
                  <a:schemeClr val="tx1"/>
                </a:solidFill>
              </a:rPr>
              <a:t> = 1000</a:t>
            </a:r>
            <a:endParaRPr lang="en-US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&lt;&lt;Atributos </a:t>
            </a:r>
            <a:r>
              <a:rPr lang="es-ES" dirty="0">
                <a:solidFill>
                  <a:schemeClr val="tx1"/>
                </a:solidFill>
              </a:rPr>
              <a:t>de </a:t>
            </a:r>
            <a:r>
              <a:rPr lang="es-ES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dirty="0" err="1" smtClean="0">
                <a:solidFill>
                  <a:schemeClr val="tx1"/>
                </a:solidFill>
              </a:rPr>
              <a:t>codigo</a:t>
            </a:r>
            <a:r>
              <a:rPr lang="es-ES" dirty="0" smtClean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dirty="0">
                <a:solidFill>
                  <a:schemeClr val="tx1"/>
                </a:solidFill>
              </a:rPr>
              <a:t>s</a:t>
            </a:r>
            <a:r>
              <a:rPr lang="es-ES" dirty="0" smtClean="0">
                <a:solidFill>
                  <a:schemeClr val="tx1"/>
                </a:solidFill>
              </a:rPr>
              <a:t>aldo: real</a:t>
            </a: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&lt;&lt;constructores&gt;&gt;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CtaCteBancaria</a:t>
            </a:r>
            <a:r>
              <a:rPr lang="es-ES" dirty="0">
                <a:solidFill>
                  <a:schemeClr val="tx1"/>
                </a:solidFill>
              </a:rPr>
              <a:t>(</a:t>
            </a:r>
            <a:r>
              <a:rPr lang="es-ES" dirty="0" err="1">
                <a:solidFill>
                  <a:schemeClr val="tx1"/>
                </a:solidFill>
              </a:rPr>
              <a:t>c:entero</a:t>
            </a:r>
            <a:r>
              <a:rPr lang="es-ES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CtaCteBancaria</a:t>
            </a:r>
            <a:r>
              <a:rPr lang="es-ES" dirty="0">
                <a:solidFill>
                  <a:schemeClr val="tx1"/>
                </a:solidFill>
              </a:rPr>
              <a:t>(</a:t>
            </a:r>
            <a:r>
              <a:rPr lang="es-ES" dirty="0" err="1">
                <a:solidFill>
                  <a:schemeClr val="tx1"/>
                </a:solidFill>
              </a:rPr>
              <a:t>c:entero,s:float</a:t>
            </a:r>
            <a:r>
              <a:rPr lang="es-ES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&lt;&lt;comandos&gt;&gt; </a:t>
            </a:r>
          </a:p>
          <a:p>
            <a:pPr fontAlgn="t"/>
            <a:r>
              <a:rPr lang="es-ES" dirty="0">
                <a:solidFill>
                  <a:schemeClr val="tx1"/>
                </a:solidFill>
              </a:rPr>
              <a:t>depositar(</a:t>
            </a:r>
            <a:r>
              <a:rPr lang="es-ES" dirty="0" err="1">
                <a:solidFill>
                  <a:schemeClr val="tx1"/>
                </a:solidFill>
              </a:rPr>
              <a:t>mto:real</a:t>
            </a:r>
            <a:r>
              <a:rPr lang="es-ES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b="1" dirty="0">
                <a:solidFill>
                  <a:schemeClr val="tx1"/>
                </a:solidFill>
              </a:rPr>
              <a:t>extraer(</a:t>
            </a:r>
            <a:r>
              <a:rPr lang="es-ES" b="1" dirty="0" err="1">
                <a:solidFill>
                  <a:schemeClr val="tx1"/>
                </a:solidFill>
              </a:rPr>
              <a:t>mto:real</a:t>
            </a:r>
            <a:r>
              <a:rPr lang="es-ES" b="1" dirty="0" smtClean="0">
                <a:solidFill>
                  <a:schemeClr val="tx1"/>
                </a:solidFill>
              </a:rPr>
              <a:t>)</a:t>
            </a:r>
            <a:endParaRPr lang="es-ES" b="1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b="1" dirty="0" err="1" smtClean="0">
                <a:solidFill>
                  <a:schemeClr val="tx1"/>
                </a:solidFill>
              </a:rPr>
              <a:t>puedeExtraer</a:t>
            </a:r>
            <a:r>
              <a:rPr lang="es-ES" b="1" dirty="0" smtClean="0">
                <a:solidFill>
                  <a:schemeClr val="tx1"/>
                </a:solidFill>
              </a:rPr>
              <a:t>(</a:t>
            </a:r>
            <a:r>
              <a:rPr lang="es-ES" b="1" dirty="0" err="1" smtClean="0">
                <a:solidFill>
                  <a:schemeClr val="tx1"/>
                </a:solidFill>
              </a:rPr>
              <a:t>mto:real</a:t>
            </a:r>
            <a:r>
              <a:rPr lang="es-ES" b="1" dirty="0" smtClean="0">
                <a:solidFill>
                  <a:schemeClr val="tx1"/>
                </a:solidFill>
              </a:rPr>
              <a:t>):</a:t>
            </a:r>
            <a:r>
              <a:rPr lang="es-ES" b="1" dirty="0" err="1" smtClean="0">
                <a:solidFill>
                  <a:schemeClr val="tx1"/>
                </a:solidFill>
              </a:rPr>
              <a:t>boolean</a:t>
            </a:r>
            <a:endParaRPr lang="es-ES" b="1" dirty="0" smtClean="0">
              <a:solidFill>
                <a:schemeClr val="tx1"/>
              </a:solidFill>
            </a:endParaRPr>
          </a:p>
          <a:p>
            <a:pPr fontAlgn="t"/>
            <a:r>
              <a:rPr lang="es-ES" dirty="0" err="1" smtClean="0">
                <a:solidFill>
                  <a:schemeClr val="tx1"/>
                </a:solidFill>
              </a:rPr>
              <a:t>obtenerCodigo</a:t>
            </a:r>
            <a:r>
              <a:rPr lang="es-ES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obtenerSaldo</a:t>
            </a:r>
            <a:r>
              <a:rPr lang="es-ES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toString</a:t>
            </a:r>
            <a:r>
              <a:rPr lang="es-ES" dirty="0">
                <a:solidFill>
                  <a:schemeClr val="tx1"/>
                </a:solidFill>
              </a:rPr>
              <a:t>():</a:t>
            </a:r>
            <a:r>
              <a:rPr lang="es-ES" dirty="0" err="1" smtClean="0">
                <a:solidFill>
                  <a:schemeClr val="tx1"/>
                </a:solidFill>
              </a:rPr>
              <a:t>String</a:t>
            </a:r>
            <a:endParaRPr lang="es-ES" dirty="0" smtClean="0">
              <a:solidFill>
                <a:schemeClr val="tx1"/>
              </a:solidFill>
            </a:endParaRPr>
          </a:p>
          <a:p>
            <a:pPr fontAlgn="t"/>
            <a:endParaRPr lang="es-ES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Asegura </a:t>
            </a:r>
            <a:r>
              <a:rPr lang="es-ES" dirty="0" err="1" smtClean="0">
                <a:solidFill>
                  <a:schemeClr val="tx1"/>
                </a:solidFill>
              </a:rPr>
              <a:t>codigo</a:t>
            </a:r>
            <a:r>
              <a:rPr lang="es-ES" dirty="0" smtClean="0">
                <a:solidFill>
                  <a:schemeClr val="tx1"/>
                </a:solidFill>
              </a:rPr>
              <a:t> &gt; 0 y Saldo &gt;= -</a:t>
            </a:r>
            <a:r>
              <a:rPr lang="es-ES" dirty="0" err="1" smtClean="0">
                <a:solidFill>
                  <a:schemeClr val="tx1"/>
                </a:solidFill>
              </a:rPr>
              <a:t>maxDescubierto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381000" y="1606674"/>
            <a:ext cx="609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381000" y="2996182"/>
            <a:ext cx="609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381000" y="6270813"/>
            <a:ext cx="609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 Rectángulo"/>
          <p:cNvSpPr/>
          <p:nvPr/>
        </p:nvSpPr>
        <p:spPr>
          <a:xfrm>
            <a:off x="5462563" y="4516349"/>
            <a:ext cx="3452837" cy="7414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smtClean="0">
                <a:solidFill>
                  <a:schemeClr val="tx1"/>
                </a:solidFill>
              </a:rPr>
              <a:t>extraer(</a:t>
            </a:r>
            <a:r>
              <a:rPr lang="es-ES" sz="1600" b="1" dirty="0" err="1" smtClean="0">
                <a:solidFill>
                  <a:schemeClr val="tx1"/>
                </a:solidFill>
              </a:rPr>
              <a:t>mto:real</a:t>
            </a:r>
            <a:r>
              <a:rPr lang="es-ES" sz="1600" b="1" dirty="0" smtClean="0">
                <a:solidFill>
                  <a:schemeClr val="tx1"/>
                </a:solidFill>
              </a:rPr>
              <a:t>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</a:t>
            </a:r>
            <a:r>
              <a:rPr lang="es-ES" sz="1600" dirty="0" err="1" smtClean="0">
                <a:solidFill>
                  <a:schemeClr val="tx1"/>
                </a:solidFill>
              </a:rPr>
              <a:t>mto</a:t>
            </a:r>
            <a:r>
              <a:rPr lang="es-ES" sz="1600" dirty="0" smtClean="0">
                <a:solidFill>
                  <a:schemeClr val="tx1"/>
                </a:solidFill>
              </a:rPr>
              <a:t>&gt;0</a:t>
            </a:r>
          </a:p>
          <a:p>
            <a:r>
              <a:rPr lang="es-ES" sz="1600" dirty="0" err="1" smtClean="0">
                <a:solidFill>
                  <a:schemeClr val="tx1"/>
                </a:solidFill>
              </a:rPr>
              <a:t>puedeExtraer</a:t>
            </a:r>
            <a:r>
              <a:rPr lang="es-ES" sz="1600" dirty="0" smtClean="0">
                <a:solidFill>
                  <a:schemeClr val="tx1"/>
                </a:solidFill>
              </a:rPr>
              <a:t>(</a:t>
            </a:r>
            <a:r>
              <a:rPr lang="es-ES" sz="1600" dirty="0" err="1" smtClean="0">
                <a:solidFill>
                  <a:schemeClr val="tx1"/>
                </a:solidFill>
              </a:rPr>
              <a:t>mto</a:t>
            </a:r>
            <a:r>
              <a:rPr lang="es-ES" sz="1600" dirty="0" smtClean="0">
                <a:solidFill>
                  <a:schemeClr val="tx1"/>
                </a:solidFill>
              </a:rPr>
              <a:t>) true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18" name="1 Rectángulo"/>
          <p:cNvSpPr/>
          <p:nvPr/>
        </p:nvSpPr>
        <p:spPr>
          <a:xfrm>
            <a:off x="5485957" y="3982951"/>
            <a:ext cx="3429443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smtClean="0">
                <a:solidFill>
                  <a:schemeClr val="tx1"/>
                </a:solidFill>
              </a:rPr>
              <a:t>depositar(</a:t>
            </a:r>
            <a:r>
              <a:rPr lang="es-ES" sz="1600" b="1" dirty="0" err="1" smtClean="0">
                <a:solidFill>
                  <a:schemeClr val="tx1"/>
                </a:solidFill>
              </a:rPr>
              <a:t>mto:real</a:t>
            </a:r>
            <a:r>
              <a:rPr lang="es-ES" sz="1600" b="1" dirty="0" smtClean="0">
                <a:solidFill>
                  <a:schemeClr val="tx1"/>
                </a:solidFill>
              </a:rPr>
              <a:t>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</a:t>
            </a:r>
            <a:r>
              <a:rPr lang="es-ES" sz="1600" dirty="0" err="1" smtClean="0">
                <a:solidFill>
                  <a:schemeClr val="tx1"/>
                </a:solidFill>
              </a:rPr>
              <a:t>mto</a:t>
            </a:r>
            <a:r>
              <a:rPr lang="es-ES" sz="1600" dirty="0" smtClean="0">
                <a:solidFill>
                  <a:schemeClr val="tx1"/>
                </a:solidFill>
              </a:rPr>
              <a:t> &gt; 0</a:t>
            </a:r>
          </a:p>
        </p:txBody>
      </p:sp>
      <p:sp>
        <p:nvSpPr>
          <p:cNvPr id="19" name="3 Rectángulo"/>
          <p:cNvSpPr/>
          <p:nvPr/>
        </p:nvSpPr>
        <p:spPr>
          <a:xfrm>
            <a:off x="5492012" y="3449551"/>
            <a:ext cx="3423388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err="1" smtClean="0">
                <a:solidFill>
                  <a:schemeClr val="tx1"/>
                </a:solidFill>
              </a:rPr>
              <a:t>CtaCteBancaria</a:t>
            </a:r>
            <a:r>
              <a:rPr lang="es-ES" sz="1600" b="1" dirty="0" smtClean="0">
                <a:solidFill>
                  <a:schemeClr val="tx1"/>
                </a:solidFill>
              </a:rPr>
              <a:t>(c:entero,s:float)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c &gt;0 y s &gt;= 0</a:t>
            </a:r>
            <a:r>
              <a:rPr lang="en-US" sz="1600" dirty="0">
                <a:solidFill>
                  <a:schemeClr val="tx1"/>
                </a:solidFill>
                <a:effectLst/>
                <a:ea typeface="Batang"/>
                <a:cs typeface="Times New Roman"/>
              </a:rPr>
              <a:t> </a:t>
            </a:r>
            <a:endParaRPr lang="es-AR" sz="1600" dirty="0">
              <a:solidFill>
                <a:schemeClr val="tx1"/>
              </a:solidFill>
              <a:effectLst/>
              <a:ea typeface="Batang"/>
              <a:cs typeface="Times New Roman"/>
            </a:endParaRPr>
          </a:p>
        </p:txBody>
      </p:sp>
      <p:sp>
        <p:nvSpPr>
          <p:cNvPr id="20" name="3 Rectángulo"/>
          <p:cNvSpPr/>
          <p:nvPr/>
        </p:nvSpPr>
        <p:spPr>
          <a:xfrm>
            <a:off x="5486400" y="2895600"/>
            <a:ext cx="3423388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err="1" smtClean="0">
                <a:solidFill>
                  <a:schemeClr val="tx1"/>
                </a:solidFill>
              </a:rPr>
              <a:t>CtaCteBancaria</a:t>
            </a:r>
            <a:r>
              <a:rPr lang="es-ES" sz="1600" b="1" dirty="0" smtClean="0">
                <a:solidFill>
                  <a:schemeClr val="tx1"/>
                </a:solidFill>
              </a:rPr>
              <a:t>(</a:t>
            </a:r>
            <a:r>
              <a:rPr lang="es-ES" sz="1600" b="1" dirty="0" err="1" smtClean="0">
                <a:solidFill>
                  <a:schemeClr val="tx1"/>
                </a:solidFill>
              </a:rPr>
              <a:t>c:entero</a:t>
            </a:r>
            <a:r>
              <a:rPr lang="es-ES" sz="1600" b="1" dirty="0" smtClean="0">
                <a:solidFill>
                  <a:schemeClr val="tx1"/>
                </a:solidFill>
              </a:rPr>
              <a:t>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c &gt;0 </a:t>
            </a:r>
            <a:r>
              <a:rPr lang="en-US" sz="1600" dirty="0">
                <a:solidFill>
                  <a:schemeClr val="tx1"/>
                </a:solidFill>
                <a:effectLst/>
                <a:ea typeface="Batang"/>
                <a:cs typeface="Times New Roman"/>
              </a:rPr>
              <a:t> </a:t>
            </a:r>
            <a:endParaRPr lang="es-AR" sz="1600" dirty="0">
              <a:solidFill>
                <a:schemeClr val="tx1"/>
              </a:solidFill>
              <a:effectLst/>
              <a:ea typeface="Batang"/>
              <a:cs typeface="Times New Roman"/>
            </a:endParaRPr>
          </a:p>
        </p:txBody>
      </p:sp>
      <p:sp>
        <p:nvSpPr>
          <p:cNvPr id="16" name="1 Rectángulo"/>
          <p:cNvSpPr/>
          <p:nvPr/>
        </p:nvSpPr>
        <p:spPr>
          <a:xfrm>
            <a:off x="5462563" y="5410200"/>
            <a:ext cx="3452837" cy="106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_tradnl" sz="1600" b="1" dirty="0" err="1" smtClean="0">
                <a:solidFill>
                  <a:schemeClr val="tx1"/>
                </a:solidFill>
              </a:rPr>
              <a:t>puedeExtraer</a:t>
            </a:r>
            <a:r>
              <a:rPr lang="es-ES_tradnl" sz="1600" b="1" dirty="0" smtClean="0">
                <a:solidFill>
                  <a:schemeClr val="tx1"/>
                </a:solidFill>
              </a:rPr>
              <a:t>(</a:t>
            </a:r>
            <a:r>
              <a:rPr lang="es-ES_tradnl" sz="1600" b="1" dirty="0" err="1" smtClean="0">
                <a:solidFill>
                  <a:schemeClr val="tx1"/>
                </a:solidFill>
              </a:rPr>
              <a:t>mto</a:t>
            </a:r>
            <a:r>
              <a:rPr lang="es-ES_tradnl" sz="16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s-ES" sz="1600" dirty="0">
                <a:solidFill>
                  <a:schemeClr val="tx1"/>
                </a:solidFill>
              </a:rPr>
              <a:t>requiere </a:t>
            </a:r>
            <a:r>
              <a:rPr lang="es-ES" sz="1600" dirty="0" err="1">
                <a:solidFill>
                  <a:schemeClr val="tx1"/>
                </a:solidFill>
              </a:rPr>
              <a:t>mto</a:t>
            </a:r>
            <a:r>
              <a:rPr lang="es-ES" sz="1600" dirty="0">
                <a:solidFill>
                  <a:schemeClr val="tx1"/>
                </a:solidFill>
              </a:rPr>
              <a:t>&gt;0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Retorna </a:t>
            </a:r>
            <a:r>
              <a:rPr lang="es-ES" sz="1600" dirty="0" err="1" smtClean="0">
                <a:solidFill>
                  <a:schemeClr val="tx1"/>
                </a:solidFill>
              </a:rPr>
              <a:t>mto</a:t>
            </a:r>
            <a:r>
              <a:rPr lang="es-ES" sz="1600" dirty="0" smtClean="0">
                <a:solidFill>
                  <a:schemeClr val="tx1"/>
                </a:solidFill>
              </a:rPr>
              <a:t> &lt;= </a:t>
            </a:r>
            <a:r>
              <a:rPr lang="es-ES" sz="1600" dirty="0" err="1" smtClean="0">
                <a:solidFill>
                  <a:schemeClr val="tx1"/>
                </a:solidFill>
              </a:rPr>
              <a:t>saldo+maxDescubierto</a:t>
            </a:r>
            <a:endParaRPr lang="es-A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59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ALTERNATIVAS DE DISEÑO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371600"/>
            <a:ext cx="8229600" cy="3733800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extraer(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/*Requiere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puedeExtraer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true*/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saldo=saldo-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puedeExtraer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&gt;0.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Retorna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saldo+maxDescubierto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saldo+maxDescubierto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1447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ALCANCE DE LAS VARIABLES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5029200" y="1314450"/>
            <a:ext cx="3962400" cy="3810000"/>
          </a:xfrm>
          <a:prstGeom prst="rect">
            <a:avLst/>
          </a:prstGeom>
          <a:solidFill>
            <a:schemeClr val="bg1">
              <a:lumMod val="8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testSaldos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ES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c1,c2;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m=0;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(111,750);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(112,500);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1" name="2 Marcador de contenido"/>
          <p:cNvSpPr txBox="1">
            <a:spLocks/>
          </p:cNvSpPr>
          <p:nvPr/>
        </p:nvSpPr>
        <p:spPr>
          <a:xfrm>
            <a:off x="367145" y="5410200"/>
            <a:ext cx="8763000" cy="129540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dirty="0" smtClean="0">
                <a:latin typeface="+mj-lt"/>
                <a:cs typeface="Courier New" panose="02070309020205020404" pitchFamily="49" charset="0"/>
              </a:rPr>
              <a:t>puede acceder a las variables 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m,</a:t>
            </a:r>
            <a:r>
              <a:rPr lang="es-ES_tradnl" sz="2400" dirty="0" smtClean="0"/>
              <a:t> 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es-ES_tradnl" sz="2400" dirty="0">
                <a:cs typeface="Courier New" panose="02070309020205020404" pitchFamily="49" charset="0"/>
              </a:rPr>
              <a:t>y</a:t>
            </a:r>
            <a:r>
              <a:rPr lang="es-ES_trad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c2</a:t>
            </a:r>
            <a:r>
              <a:rPr lang="es-ES_tradnl" sz="2400" dirty="0" smtClean="0"/>
              <a:t>. </a:t>
            </a:r>
          </a:p>
          <a:p>
            <a:pPr>
              <a:buClrTx/>
            </a:pP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depositar</a:t>
            </a:r>
            <a:r>
              <a:rPr lang="es-ES_tradnl" sz="2400" dirty="0" smtClean="0"/>
              <a:t> puede acceder a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_tradnl" sz="2400" dirty="0" smtClean="0"/>
              <a:t>, 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_tradnl" sz="2400" dirty="0" smtClean="0"/>
              <a:t>, </a:t>
            </a:r>
            <a:r>
              <a:rPr lang="es-ES_trad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s-ES_tradnl" sz="2400" dirty="0" smtClean="0"/>
              <a:t> y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_tradnl" sz="2400" dirty="0" smtClean="0"/>
              <a:t>. </a:t>
            </a:r>
            <a:endParaRPr lang="es-ES_tradnl" sz="2400" dirty="0"/>
          </a:p>
          <a:p>
            <a:endParaRPr lang="es-ES_tradnl" sz="2800" dirty="0" smtClean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0" y="1314450"/>
            <a:ext cx="4419600" cy="3810000"/>
          </a:xfrm>
          <a:prstGeom prst="rect">
            <a:avLst/>
          </a:prstGeom>
          <a:solidFill>
            <a:srgbClr val="FFFF99">
              <a:alpha val="95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=1000;</a:t>
            </a:r>
            <a:endParaRPr lang="es-AR" sz="18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AR" sz="18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saldo;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s-ES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//Comandos</a:t>
            </a:r>
            <a:endParaRPr lang="es-AR" sz="1800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E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depositar(</a:t>
            </a:r>
            <a:r>
              <a:rPr lang="es-E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//Requiere </a:t>
            </a:r>
            <a:r>
              <a:rPr lang="es-E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saldo+=</a:t>
            </a:r>
            <a:r>
              <a:rPr lang="es-E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AR" sz="18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18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89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ALTERNATIVAS DE DISEÑO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371600"/>
            <a:ext cx="8229600" cy="38862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testUnaCuenta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//Verifica los servicios de la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(123,600);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cb.depositar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(100);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cb.puedeExtraer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(500))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pueda extraer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500);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(500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cb.puedeExtraer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(1500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pueda extraer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+1500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cb.extraer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(1500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 </a:t>
            </a:r>
            <a:endParaRPr lang="es-E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cb.toString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38668" y="2616688"/>
            <a:ext cx="8382000" cy="27891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381000" y="3581400"/>
            <a:ext cx="8382000" cy="27891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533400" y="5257800"/>
            <a:ext cx="8229600" cy="1219200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A9A57C"/>
              </a:buClr>
              <a:buNone/>
            </a:pPr>
            <a:r>
              <a:rPr lang="es-ES_tradnl" dirty="0" smtClean="0"/>
              <a:t>En este diseño cada clase que </a:t>
            </a:r>
            <a:r>
              <a:rPr lang="es-ES_tradnl" b="1" dirty="0" smtClean="0"/>
              <a:t>usa</a:t>
            </a:r>
            <a:r>
              <a:rPr lang="es-ES_tradnl" dirty="0" smtClean="0"/>
              <a:t> a </a:t>
            </a:r>
            <a:r>
              <a:rPr lang="es-ES_tradnl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_tradnl" dirty="0" smtClean="0"/>
              <a:t> asume la responsabilidad de controlar que sea posible extraer el monto, antes de enviar el mensaje </a:t>
            </a:r>
            <a:r>
              <a:rPr lang="es-ES_tradnl" b="1" dirty="0">
                <a:latin typeface="Courier New" panose="02070309020205020404" pitchFamily="49" charset="0"/>
                <a:cs typeface="Courier New" panose="02070309020205020404" pitchFamily="49" charset="0"/>
              </a:rPr>
              <a:t>extraer</a:t>
            </a:r>
            <a:r>
              <a:rPr lang="es-ES_tradnl" dirty="0" smtClean="0"/>
              <a:t>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3985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LOS CAMBIOS EN LOS REQUERIMIENTOS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s-ES" i="1" dirty="0">
                <a:latin typeface="Calibri" panose="020F0502020204030204" pitchFamily="34" charset="0"/>
              </a:rPr>
              <a:t>Un banco ofrece cajeros automáticos a través de los  cuales los clientes pueden realizar depósitos, extracciones y consultar el saldo de su cuenta corriente.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i="1" dirty="0">
                <a:latin typeface="Calibri" panose="020F0502020204030204" pitchFamily="34" charset="0"/>
              </a:rPr>
              <a:t>En el momento que se crea una cuenta corriente se establece su código y el saldo se inicializa en 0</a:t>
            </a:r>
            <a:r>
              <a:rPr lang="es-ES" i="1" dirty="0" smtClean="0">
                <a:latin typeface="Calibri" panose="020F0502020204030204" pitchFamily="34" charset="0"/>
              </a:rPr>
              <a:t>. También </a:t>
            </a:r>
            <a:r>
              <a:rPr lang="es-ES" i="1" dirty="0">
                <a:latin typeface="Calibri" panose="020F0502020204030204" pitchFamily="34" charset="0"/>
              </a:rPr>
              <a:t>es posible crear una cuenta corriente estableciendo su código y saldo inicial. Una cuenta bancaria puede tener un saldo negativo hasta un máximo establecido por el banco.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i="1" dirty="0">
                <a:latin typeface="Calibri" panose="020F0502020204030204" pitchFamily="34" charset="0"/>
              </a:rPr>
              <a:t>El código no se modifica, el saldo cambia con cada depósito o extracción. </a:t>
            </a:r>
            <a:r>
              <a:rPr lang="es-ES" b="1" i="1" dirty="0">
                <a:latin typeface="Calibri" panose="020F0502020204030204" pitchFamily="34" charset="0"/>
              </a:rPr>
              <a:t>La clase brinda servicios para determinar el código de la cuenta con menor saldo entre dos cuentas y cuál es la cuenta con menor saldo, entre dos cuentas</a:t>
            </a:r>
            <a:r>
              <a:rPr lang="es-ES" b="1" i="1" dirty="0" smtClean="0">
                <a:latin typeface="Calibri" panose="020F0502020204030204" pitchFamily="34" charset="0"/>
              </a:rPr>
              <a:t>. </a:t>
            </a:r>
            <a:endParaRPr lang="es-AR" b="1" i="1" dirty="0">
              <a:latin typeface="Calibri" panose="020F0502020204030204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DISEÑO DE UNA CLASE</a:t>
            </a:r>
            <a:endParaRPr lang="en-US" dirty="0"/>
          </a:p>
        </p:txBody>
      </p:sp>
      <p:sp>
        <p:nvSpPr>
          <p:cNvPr id="18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</p:txBody>
      </p:sp>
      <p:sp>
        <p:nvSpPr>
          <p:cNvPr id="1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962400" cy="365125"/>
          </a:xfrm>
        </p:spPr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20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11C43BD-71E5-46FE-A724-5D4443A5068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1" name="20 Rectángulo"/>
          <p:cNvSpPr/>
          <p:nvPr/>
        </p:nvSpPr>
        <p:spPr>
          <a:xfrm>
            <a:off x="609599" y="1371601"/>
            <a:ext cx="5029201" cy="4952999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>
              <a:spcAft>
                <a:spcPts val="600"/>
              </a:spcAft>
            </a:pPr>
            <a:r>
              <a:rPr lang="es-ES_tradnl" dirty="0" err="1">
                <a:solidFill>
                  <a:schemeClr val="tx1"/>
                </a:solidFill>
              </a:rPr>
              <a:t>CtaCteBancaria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&lt;&lt;</a:t>
            </a:r>
            <a:r>
              <a:rPr lang="es-ES" dirty="0">
                <a:solidFill>
                  <a:schemeClr val="tx1"/>
                </a:solidFill>
              </a:rPr>
              <a:t>atributo de clase&gt;&gt;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_tradnl" dirty="0" err="1">
                <a:solidFill>
                  <a:schemeClr val="tx1"/>
                </a:solidFill>
              </a:rPr>
              <a:t>maxDescubierto</a:t>
            </a:r>
            <a:r>
              <a:rPr lang="es-ES_tradnl" dirty="0">
                <a:solidFill>
                  <a:schemeClr val="tx1"/>
                </a:solidFill>
              </a:rPr>
              <a:t> = 1000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&lt;&lt;atributos de instancia&gt;&gt;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codigo:entero</a:t>
            </a:r>
            <a:endParaRPr lang="es-AR" dirty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</a:rPr>
              <a:t>saldo:real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&lt;&lt;constructores&gt;&gt;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CtaCteBancaria</a:t>
            </a:r>
            <a:r>
              <a:rPr lang="es-ES" dirty="0">
                <a:solidFill>
                  <a:schemeClr val="tx1"/>
                </a:solidFill>
              </a:rPr>
              <a:t>(</a:t>
            </a:r>
            <a:r>
              <a:rPr lang="es-ES" dirty="0" err="1">
                <a:solidFill>
                  <a:schemeClr val="tx1"/>
                </a:solidFill>
              </a:rPr>
              <a:t>c:entero</a:t>
            </a:r>
            <a:r>
              <a:rPr lang="es-ES" dirty="0">
                <a:solidFill>
                  <a:schemeClr val="tx1"/>
                </a:solidFill>
              </a:rPr>
              <a:t>)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CtaCteBancaria</a:t>
            </a:r>
            <a:r>
              <a:rPr lang="es-ES" dirty="0">
                <a:solidFill>
                  <a:schemeClr val="tx1"/>
                </a:solidFill>
              </a:rPr>
              <a:t>(</a:t>
            </a:r>
            <a:r>
              <a:rPr lang="es-ES" dirty="0" err="1">
                <a:solidFill>
                  <a:schemeClr val="tx1"/>
                </a:solidFill>
              </a:rPr>
              <a:t>c:entero,s:float</a:t>
            </a:r>
            <a:r>
              <a:rPr lang="es-ES" dirty="0">
                <a:solidFill>
                  <a:schemeClr val="tx1"/>
                </a:solidFill>
              </a:rPr>
              <a:t>)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&lt;&lt;comandos&gt;&gt;</a:t>
            </a:r>
            <a:r>
              <a:rPr lang="es-AR" dirty="0">
                <a:solidFill>
                  <a:schemeClr val="tx1"/>
                </a:solidFill>
              </a:rPr>
              <a:t> </a:t>
            </a:r>
          </a:p>
          <a:p>
            <a:pPr fontAlgn="t"/>
            <a:r>
              <a:rPr lang="es-ES" dirty="0">
                <a:solidFill>
                  <a:schemeClr val="tx1"/>
                </a:solidFill>
              </a:rPr>
              <a:t>depositar(</a:t>
            </a:r>
            <a:r>
              <a:rPr lang="es-ES" dirty="0" err="1">
                <a:solidFill>
                  <a:schemeClr val="tx1"/>
                </a:solidFill>
              </a:rPr>
              <a:t>mto:real</a:t>
            </a:r>
            <a:r>
              <a:rPr lang="es-ES" dirty="0">
                <a:solidFill>
                  <a:schemeClr val="tx1"/>
                </a:solidFill>
              </a:rPr>
              <a:t>)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extraer(</a:t>
            </a:r>
            <a:r>
              <a:rPr lang="es-ES" dirty="0" err="1">
                <a:solidFill>
                  <a:schemeClr val="tx1"/>
                </a:solidFill>
              </a:rPr>
              <a:t>mto:real</a:t>
            </a:r>
            <a:r>
              <a:rPr lang="es-ES" dirty="0">
                <a:solidFill>
                  <a:schemeClr val="tx1"/>
                </a:solidFill>
              </a:rPr>
              <a:t>):</a:t>
            </a:r>
            <a:r>
              <a:rPr lang="es-ES" dirty="0" err="1">
                <a:solidFill>
                  <a:schemeClr val="tx1"/>
                </a:solidFill>
              </a:rPr>
              <a:t>boolean</a:t>
            </a:r>
            <a:r>
              <a:rPr lang="es-AR" dirty="0">
                <a:solidFill>
                  <a:schemeClr val="tx1"/>
                </a:solidFill>
              </a:rPr>
              <a:t> </a:t>
            </a:r>
          </a:p>
          <a:p>
            <a:pPr fontAlgn="t"/>
            <a:r>
              <a:rPr lang="es-ES" dirty="0">
                <a:solidFill>
                  <a:schemeClr val="tx1"/>
                </a:solidFill>
              </a:rPr>
              <a:t>&lt;&lt;consultas&gt;&gt;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obtenerCodigo</a:t>
            </a:r>
            <a:r>
              <a:rPr lang="es-ES" dirty="0">
                <a:solidFill>
                  <a:schemeClr val="tx1"/>
                </a:solidFill>
              </a:rPr>
              <a:t>():entero</a:t>
            </a:r>
            <a:endParaRPr lang="es-AR" dirty="0">
              <a:solidFill>
                <a:schemeClr val="tx1"/>
              </a:solidFill>
            </a:endParaRPr>
          </a:p>
          <a:p>
            <a:pPr fontAlgn="t"/>
            <a:r>
              <a:rPr lang="es-ES" dirty="0" err="1">
                <a:solidFill>
                  <a:schemeClr val="tx1"/>
                </a:solidFill>
              </a:rPr>
              <a:t>obtenerSaldo</a:t>
            </a:r>
            <a:r>
              <a:rPr lang="es-ES" dirty="0" smtClean="0">
                <a:solidFill>
                  <a:schemeClr val="tx1"/>
                </a:solidFill>
              </a:rPr>
              <a:t>():real</a:t>
            </a:r>
            <a:endParaRPr lang="es-AR" dirty="0">
              <a:solidFill>
                <a:schemeClr val="tx1"/>
              </a:solidFill>
            </a:endParaRPr>
          </a:p>
          <a:p>
            <a:pPr fontAlgn="t">
              <a:spcAft>
                <a:spcPts val="600"/>
              </a:spcAft>
            </a:pPr>
            <a:r>
              <a:rPr lang="es-ES" b="1" dirty="0" err="1">
                <a:solidFill>
                  <a:schemeClr val="tx1"/>
                </a:solidFill>
              </a:rPr>
              <a:t>toString</a:t>
            </a:r>
            <a:r>
              <a:rPr lang="es-ES" b="1" dirty="0">
                <a:solidFill>
                  <a:schemeClr val="tx1"/>
                </a:solidFill>
              </a:rPr>
              <a:t>():</a:t>
            </a:r>
            <a:r>
              <a:rPr lang="es-ES" b="1" dirty="0" err="1">
                <a:solidFill>
                  <a:schemeClr val="tx1"/>
                </a:solidFill>
              </a:rPr>
              <a:t>String</a:t>
            </a:r>
            <a:endParaRPr lang="es-AR" b="1" dirty="0">
              <a:solidFill>
                <a:schemeClr val="tx1"/>
              </a:solidFill>
            </a:endParaRPr>
          </a:p>
          <a:p>
            <a:pPr fontAlgn="t"/>
            <a:r>
              <a:rPr lang="es-ES" dirty="0">
                <a:solidFill>
                  <a:schemeClr val="tx1"/>
                </a:solidFill>
              </a:rPr>
              <a:t>Asegura </a:t>
            </a:r>
            <a:r>
              <a:rPr lang="en-US" dirty="0" err="1" smtClean="0">
                <a:solidFill>
                  <a:schemeClr val="tx1"/>
                </a:solidFill>
              </a:rPr>
              <a:t>codigo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&gt; 0  y </a:t>
            </a:r>
            <a:r>
              <a:rPr lang="en-US" dirty="0" err="1">
                <a:solidFill>
                  <a:schemeClr val="tx1"/>
                </a:solidFill>
              </a:rPr>
              <a:t>saldo</a:t>
            </a:r>
            <a:r>
              <a:rPr lang="en-US" dirty="0">
                <a:solidFill>
                  <a:schemeClr val="tx1"/>
                </a:solidFill>
              </a:rPr>
              <a:t>&gt;=-</a:t>
            </a:r>
            <a:r>
              <a:rPr lang="en-US" dirty="0" err="1">
                <a:solidFill>
                  <a:schemeClr val="tx1"/>
                </a:solidFill>
              </a:rPr>
              <a:t>maxDescubierto</a:t>
            </a:r>
            <a:endParaRPr lang="es-AR" dirty="0">
              <a:solidFill>
                <a:schemeClr val="tx1"/>
              </a:solidFill>
            </a:endParaRPr>
          </a:p>
        </p:txBody>
      </p:sp>
      <p:cxnSp>
        <p:nvCxnSpPr>
          <p:cNvPr id="22" name="21 Conector recto"/>
          <p:cNvCxnSpPr/>
          <p:nvPr/>
        </p:nvCxnSpPr>
        <p:spPr>
          <a:xfrm>
            <a:off x="609601" y="1676400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609599" y="3166529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609600" y="5968998"/>
            <a:ext cx="502919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 Rectángulo"/>
          <p:cNvSpPr/>
          <p:nvPr/>
        </p:nvSpPr>
        <p:spPr>
          <a:xfrm>
            <a:off x="5462563" y="4787280"/>
            <a:ext cx="3452837" cy="11817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smtClean="0">
                <a:solidFill>
                  <a:schemeClr val="tx1"/>
                </a:solidFill>
              </a:rPr>
              <a:t>extraer(</a:t>
            </a:r>
            <a:r>
              <a:rPr lang="es-ES" sz="1600" b="1" dirty="0" err="1" smtClean="0">
                <a:solidFill>
                  <a:schemeClr val="tx1"/>
                </a:solidFill>
              </a:rPr>
              <a:t>mto:real</a:t>
            </a:r>
            <a:r>
              <a:rPr lang="es-ES" sz="1600" b="1" dirty="0" smtClean="0">
                <a:solidFill>
                  <a:schemeClr val="tx1"/>
                </a:solidFill>
              </a:rPr>
              <a:t>):</a:t>
            </a:r>
            <a:r>
              <a:rPr lang="es-ES" sz="1600" b="1" dirty="0" err="1" smtClean="0">
                <a:solidFill>
                  <a:schemeClr val="tx1"/>
                </a:solidFill>
              </a:rPr>
              <a:t>boolean</a:t>
            </a:r>
            <a:r>
              <a:rPr lang="es-AR" sz="16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ES" sz="1600" dirty="0">
                <a:solidFill>
                  <a:schemeClr val="tx1"/>
                </a:solidFill>
              </a:rPr>
              <a:t>Requiere </a:t>
            </a:r>
            <a:r>
              <a:rPr lang="es-ES" sz="1600" dirty="0" err="1">
                <a:solidFill>
                  <a:schemeClr val="tx1"/>
                </a:solidFill>
              </a:rPr>
              <a:t>mto</a:t>
            </a:r>
            <a:r>
              <a:rPr lang="es-ES" sz="1600" dirty="0">
                <a:solidFill>
                  <a:schemeClr val="tx1"/>
                </a:solidFill>
              </a:rPr>
              <a:t> &gt; 0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Si </a:t>
            </a:r>
            <a:r>
              <a:rPr lang="es-ES" sz="1600" dirty="0" err="1">
                <a:solidFill>
                  <a:schemeClr val="tx1"/>
                </a:solidFill>
              </a:rPr>
              <a:t>mto</a:t>
            </a:r>
            <a:r>
              <a:rPr lang="es-ES" sz="1600" dirty="0">
                <a:solidFill>
                  <a:schemeClr val="tx1"/>
                </a:solidFill>
              </a:rPr>
              <a:t> &gt; </a:t>
            </a:r>
            <a:r>
              <a:rPr lang="es-ES" sz="1600" dirty="0" err="1" smtClean="0">
                <a:solidFill>
                  <a:schemeClr val="tx1"/>
                </a:solidFill>
              </a:rPr>
              <a:t>saldo+maxDescubierto</a:t>
            </a:r>
            <a:r>
              <a:rPr lang="es-ES" sz="1600" dirty="0" smtClean="0">
                <a:solidFill>
                  <a:schemeClr val="tx1"/>
                </a:solidFill>
              </a:rPr>
              <a:t> extraer </a:t>
            </a:r>
            <a:r>
              <a:rPr lang="es-ES" sz="1600" dirty="0">
                <a:solidFill>
                  <a:schemeClr val="tx1"/>
                </a:solidFill>
              </a:rPr>
              <a:t>retorna false y la extracción no se </a:t>
            </a:r>
            <a:r>
              <a:rPr lang="es-ES" sz="1600" dirty="0" smtClean="0">
                <a:solidFill>
                  <a:schemeClr val="tx1"/>
                </a:solidFill>
              </a:rPr>
              <a:t>realiza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26" name="1 Rectángulo"/>
          <p:cNvSpPr/>
          <p:nvPr/>
        </p:nvSpPr>
        <p:spPr>
          <a:xfrm>
            <a:off x="5485957" y="4253880"/>
            <a:ext cx="3429443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smtClean="0">
                <a:solidFill>
                  <a:schemeClr val="tx1"/>
                </a:solidFill>
              </a:rPr>
              <a:t>depositar(</a:t>
            </a:r>
            <a:r>
              <a:rPr lang="es-ES" sz="1600" b="1" dirty="0" err="1" smtClean="0">
                <a:solidFill>
                  <a:schemeClr val="tx1"/>
                </a:solidFill>
              </a:rPr>
              <a:t>mto:real</a:t>
            </a:r>
            <a:r>
              <a:rPr lang="es-ES" sz="1600" b="1" dirty="0" smtClean="0">
                <a:solidFill>
                  <a:schemeClr val="tx1"/>
                </a:solidFill>
              </a:rPr>
              <a:t>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</a:t>
            </a:r>
            <a:r>
              <a:rPr lang="es-ES" sz="1600" dirty="0" err="1" smtClean="0">
                <a:solidFill>
                  <a:schemeClr val="tx1"/>
                </a:solidFill>
              </a:rPr>
              <a:t>mto</a:t>
            </a:r>
            <a:r>
              <a:rPr lang="es-ES" sz="1600" dirty="0" smtClean="0">
                <a:solidFill>
                  <a:schemeClr val="tx1"/>
                </a:solidFill>
              </a:rPr>
              <a:t> &gt; 0</a:t>
            </a:r>
          </a:p>
        </p:txBody>
      </p:sp>
      <p:sp>
        <p:nvSpPr>
          <p:cNvPr id="27" name="3 Rectángulo"/>
          <p:cNvSpPr/>
          <p:nvPr/>
        </p:nvSpPr>
        <p:spPr>
          <a:xfrm>
            <a:off x="5492012" y="3720480"/>
            <a:ext cx="3423388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err="1" smtClean="0">
                <a:solidFill>
                  <a:schemeClr val="tx1"/>
                </a:solidFill>
              </a:rPr>
              <a:t>CtaCteBancaria</a:t>
            </a:r>
            <a:r>
              <a:rPr lang="es-ES" sz="1600" b="1" dirty="0" smtClean="0">
                <a:solidFill>
                  <a:schemeClr val="tx1"/>
                </a:solidFill>
              </a:rPr>
              <a:t>(c:entero,s:float)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c &gt;0 y s &gt;= 0</a:t>
            </a:r>
            <a:r>
              <a:rPr lang="en-US" sz="1600" dirty="0">
                <a:solidFill>
                  <a:schemeClr val="tx1"/>
                </a:solidFill>
                <a:effectLst/>
                <a:ea typeface="Batang"/>
                <a:cs typeface="Times New Roman"/>
              </a:rPr>
              <a:t> </a:t>
            </a:r>
            <a:endParaRPr lang="es-AR" sz="1600" dirty="0">
              <a:solidFill>
                <a:schemeClr val="tx1"/>
              </a:solidFill>
              <a:effectLst/>
              <a:ea typeface="Batang"/>
              <a:cs typeface="Times New Roman"/>
            </a:endParaRPr>
          </a:p>
        </p:txBody>
      </p:sp>
      <p:sp>
        <p:nvSpPr>
          <p:cNvPr id="28" name="3 Rectángulo"/>
          <p:cNvSpPr/>
          <p:nvPr/>
        </p:nvSpPr>
        <p:spPr>
          <a:xfrm>
            <a:off x="5486400" y="3166529"/>
            <a:ext cx="3423388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err="1" smtClean="0">
                <a:solidFill>
                  <a:schemeClr val="tx1"/>
                </a:solidFill>
              </a:rPr>
              <a:t>CtaCteBancaria</a:t>
            </a:r>
            <a:r>
              <a:rPr lang="es-ES" sz="1600" b="1" dirty="0" smtClean="0">
                <a:solidFill>
                  <a:schemeClr val="tx1"/>
                </a:solidFill>
              </a:rPr>
              <a:t>(</a:t>
            </a:r>
            <a:r>
              <a:rPr lang="es-ES" sz="1600" b="1" dirty="0" err="1" smtClean="0">
                <a:solidFill>
                  <a:schemeClr val="tx1"/>
                </a:solidFill>
              </a:rPr>
              <a:t>c:entero</a:t>
            </a:r>
            <a:r>
              <a:rPr lang="es-ES" sz="1600" b="1" dirty="0" smtClean="0">
                <a:solidFill>
                  <a:schemeClr val="tx1"/>
                </a:solidFill>
              </a:rPr>
              <a:t>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c &gt;0 </a:t>
            </a:r>
            <a:r>
              <a:rPr lang="en-US" sz="1600" dirty="0">
                <a:solidFill>
                  <a:schemeClr val="tx1"/>
                </a:solidFill>
                <a:effectLst/>
                <a:ea typeface="Batang"/>
                <a:cs typeface="Times New Roman"/>
              </a:rPr>
              <a:t> </a:t>
            </a:r>
            <a:endParaRPr lang="es-AR" sz="1600" dirty="0">
              <a:solidFill>
                <a:schemeClr val="tx1"/>
              </a:solidFill>
              <a:effectLst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91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CAMBIOS EN EL DISEÑO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" y="1335742"/>
            <a:ext cx="8534400" cy="548640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>
              <a:spcBef>
                <a:spcPts val="600"/>
              </a:spcBef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 smtClean="0"/>
          </a:p>
          <a:p>
            <a:pPr marL="0" indent="0">
              <a:spcBef>
                <a:spcPts val="600"/>
              </a:spcBef>
              <a:buNone/>
            </a:pPr>
            <a:endParaRPr lang="es-ES" sz="1500" i="1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381000" y="1335742"/>
            <a:ext cx="6096000" cy="5293658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s-ES" dirty="0" err="1" smtClean="0">
                <a:solidFill>
                  <a:schemeClr val="tx1"/>
                </a:solidFill>
              </a:rPr>
              <a:t>CtaCteBancaria</a:t>
            </a:r>
            <a:endParaRPr lang="es-ES" dirty="0" smtClean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&lt;&lt;Atributos </a:t>
            </a:r>
            <a:r>
              <a:rPr lang="es-ES" dirty="0">
                <a:solidFill>
                  <a:schemeClr val="tx1"/>
                </a:solidFill>
              </a:rPr>
              <a:t>de </a:t>
            </a:r>
            <a:r>
              <a:rPr lang="es-ES" dirty="0" smtClean="0">
                <a:solidFill>
                  <a:schemeClr val="tx1"/>
                </a:solidFill>
              </a:rPr>
              <a:t>clase&gt;&gt;</a:t>
            </a:r>
          </a:p>
          <a:p>
            <a:pPr fontAlgn="t"/>
            <a:r>
              <a:rPr lang="es-ES" dirty="0" err="1" smtClean="0">
                <a:solidFill>
                  <a:schemeClr val="tx1"/>
                </a:solidFill>
              </a:rPr>
              <a:t>maxDescubierto</a:t>
            </a:r>
            <a:r>
              <a:rPr lang="es-ES" dirty="0" smtClean="0">
                <a:solidFill>
                  <a:schemeClr val="tx1"/>
                </a:solidFill>
              </a:rPr>
              <a:t> = 1000</a:t>
            </a:r>
            <a:endParaRPr lang="en-US" dirty="0">
              <a:solidFill>
                <a:schemeClr val="tx1"/>
              </a:solidFill>
            </a:endParaRPr>
          </a:p>
          <a:p>
            <a:pPr fontAlgn="t"/>
            <a:r>
              <a:rPr lang="es-ES" dirty="0" smtClean="0">
                <a:solidFill>
                  <a:schemeClr val="tx1"/>
                </a:solidFill>
              </a:rPr>
              <a:t>&lt;&lt;Atributos </a:t>
            </a:r>
            <a:r>
              <a:rPr lang="es-ES" dirty="0">
                <a:solidFill>
                  <a:schemeClr val="tx1"/>
                </a:solidFill>
              </a:rPr>
              <a:t>de </a:t>
            </a:r>
            <a:r>
              <a:rPr lang="es-ES" dirty="0" smtClean="0">
                <a:solidFill>
                  <a:schemeClr val="tx1"/>
                </a:solidFill>
              </a:rPr>
              <a:t>instancia&gt;&gt;</a:t>
            </a:r>
          </a:p>
          <a:p>
            <a:pPr fontAlgn="t"/>
            <a:r>
              <a:rPr lang="es-ES" dirty="0" err="1" smtClean="0">
                <a:solidFill>
                  <a:schemeClr val="tx1"/>
                </a:solidFill>
              </a:rPr>
              <a:t>codigo</a:t>
            </a:r>
            <a:r>
              <a:rPr lang="es-ES" dirty="0" smtClean="0">
                <a:solidFill>
                  <a:schemeClr val="tx1"/>
                </a:solidFill>
              </a:rPr>
              <a:t>: entero</a:t>
            </a:r>
          </a:p>
          <a:p>
            <a:pPr fontAlgn="t"/>
            <a:r>
              <a:rPr lang="es-ES" dirty="0">
                <a:solidFill>
                  <a:schemeClr val="tx1"/>
                </a:solidFill>
              </a:rPr>
              <a:t>s</a:t>
            </a:r>
            <a:r>
              <a:rPr lang="es-ES" dirty="0" smtClean="0">
                <a:solidFill>
                  <a:schemeClr val="tx1"/>
                </a:solidFill>
              </a:rPr>
              <a:t>aldo: real</a:t>
            </a:r>
          </a:p>
          <a:p>
            <a:pPr fontAlgn="t"/>
            <a:r>
              <a:rPr lang="es-ES" sz="1600" dirty="0">
                <a:solidFill>
                  <a:schemeClr val="tx1"/>
                </a:solidFill>
              </a:rPr>
              <a:t>&lt;&lt;constructores&gt;&gt;</a:t>
            </a:r>
          </a:p>
          <a:p>
            <a:pPr fontAlgn="t"/>
            <a:r>
              <a:rPr lang="es-ES" sz="1600" dirty="0" err="1">
                <a:solidFill>
                  <a:schemeClr val="tx1"/>
                </a:solidFill>
              </a:rPr>
              <a:t>CtaCteBancaria</a:t>
            </a:r>
            <a:r>
              <a:rPr lang="es-ES" sz="1600" dirty="0">
                <a:solidFill>
                  <a:schemeClr val="tx1"/>
                </a:solidFill>
              </a:rPr>
              <a:t>(</a:t>
            </a:r>
            <a:r>
              <a:rPr lang="es-ES" sz="1600" dirty="0" err="1">
                <a:solidFill>
                  <a:schemeClr val="tx1"/>
                </a:solidFill>
              </a:rPr>
              <a:t>c:entero</a:t>
            </a:r>
            <a:r>
              <a:rPr lang="es-ES" sz="16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1600" dirty="0" err="1">
                <a:solidFill>
                  <a:schemeClr val="tx1"/>
                </a:solidFill>
              </a:rPr>
              <a:t>CtaCteBancaria</a:t>
            </a:r>
            <a:r>
              <a:rPr lang="es-ES" sz="1600" dirty="0">
                <a:solidFill>
                  <a:schemeClr val="tx1"/>
                </a:solidFill>
              </a:rPr>
              <a:t>(</a:t>
            </a:r>
            <a:r>
              <a:rPr lang="es-ES" sz="1600" dirty="0" err="1">
                <a:solidFill>
                  <a:schemeClr val="tx1"/>
                </a:solidFill>
              </a:rPr>
              <a:t>c:entero,s:float</a:t>
            </a:r>
            <a:r>
              <a:rPr lang="es-ES" sz="16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1600" dirty="0">
                <a:solidFill>
                  <a:schemeClr val="tx1"/>
                </a:solidFill>
              </a:rPr>
              <a:t>&lt;&lt;comandos&gt;&gt; </a:t>
            </a:r>
          </a:p>
          <a:p>
            <a:pPr fontAlgn="t"/>
            <a:r>
              <a:rPr lang="es-ES" sz="1600" dirty="0">
                <a:solidFill>
                  <a:schemeClr val="tx1"/>
                </a:solidFill>
              </a:rPr>
              <a:t>depositar(</a:t>
            </a:r>
            <a:r>
              <a:rPr lang="es-ES" sz="1600" dirty="0" err="1">
                <a:solidFill>
                  <a:schemeClr val="tx1"/>
                </a:solidFill>
              </a:rPr>
              <a:t>mto:real</a:t>
            </a:r>
            <a:r>
              <a:rPr lang="es-ES" sz="1600" dirty="0">
                <a:solidFill>
                  <a:schemeClr val="tx1"/>
                </a:solidFill>
              </a:rPr>
              <a:t>)</a:t>
            </a:r>
          </a:p>
          <a:p>
            <a:pPr fontAlgn="t"/>
            <a:r>
              <a:rPr lang="es-ES" sz="1600" dirty="0">
                <a:solidFill>
                  <a:schemeClr val="tx1"/>
                </a:solidFill>
              </a:rPr>
              <a:t>extraer(</a:t>
            </a:r>
            <a:r>
              <a:rPr lang="es-ES" sz="1600" dirty="0" err="1">
                <a:solidFill>
                  <a:schemeClr val="tx1"/>
                </a:solidFill>
              </a:rPr>
              <a:t>mto:real</a:t>
            </a:r>
            <a:r>
              <a:rPr lang="es-ES" sz="1600" dirty="0">
                <a:solidFill>
                  <a:schemeClr val="tx1"/>
                </a:solidFill>
              </a:rPr>
              <a:t>):</a:t>
            </a:r>
            <a:r>
              <a:rPr lang="es-ES" sz="1600" dirty="0" err="1">
                <a:solidFill>
                  <a:schemeClr val="tx1"/>
                </a:solidFill>
              </a:rPr>
              <a:t>boolean</a:t>
            </a:r>
            <a:r>
              <a:rPr lang="es-ES" sz="1600" dirty="0">
                <a:solidFill>
                  <a:schemeClr val="tx1"/>
                </a:solidFill>
              </a:rPr>
              <a:t> </a:t>
            </a:r>
          </a:p>
          <a:p>
            <a:pPr fontAlgn="t"/>
            <a:r>
              <a:rPr lang="es-ES" sz="1600" dirty="0">
                <a:solidFill>
                  <a:schemeClr val="tx1"/>
                </a:solidFill>
              </a:rPr>
              <a:t>&lt;&lt;consultas&gt;&gt;</a:t>
            </a:r>
          </a:p>
          <a:p>
            <a:pPr fontAlgn="t"/>
            <a:r>
              <a:rPr lang="es-ES" sz="1600" dirty="0" err="1">
                <a:solidFill>
                  <a:schemeClr val="tx1"/>
                </a:solidFill>
              </a:rPr>
              <a:t>obtenerCodigo</a:t>
            </a:r>
            <a:r>
              <a:rPr lang="es-ES" sz="1600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1600" dirty="0" err="1">
                <a:solidFill>
                  <a:schemeClr val="tx1"/>
                </a:solidFill>
              </a:rPr>
              <a:t>obtenerSaldo</a:t>
            </a:r>
            <a:r>
              <a:rPr lang="es-ES" sz="1600" dirty="0">
                <a:solidFill>
                  <a:schemeClr val="tx1"/>
                </a:solidFill>
              </a:rPr>
              <a:t>():entero</a:t>
            </a:r>
          </a:p>
          <a:p>
            <a:pPr fontAlgn="t"/>
            <a:r>
              <a:rPr lang="es-ES" sz="1600" dirty="0" err="1">
                <a:solidFill>
                  <a:schemeClr val="tx1"/>
                </a:solidFill>
              </a:rPr>
              <a:t>toString</a:t>
            </a:r>
            <a:r>
              <a:rPr lang="es-ES" sz="1600" dirty="0">
                <a:solidFill>
                  <a:schemeClr val="tx1"/>
                </a:solidFill>
              </a:rPr>
              <a:t>():</a:t>
            </a:r>
            <a:r>
              <a:rPr lang="es-ES" sz="1600" dirty="0" err="1" smtClean="0">
                <a:solidFill>
                  <a:schemeClr val="tx1"/>
                </a:solidFill>
              </a:rPr>
              <a:t>String</a:t>
            </a:r>
            <a:endParaRPr lang="es-ES" sz="1600" dirty="0" smtClean="0">
              <a:solidFill>
                <a:schemeClr val="tx1"/>
              </a:solidFill>
            </a:endParaRPr>
          </a:p>
          <a:p>
            <a:r>
              <a:rPr lang="es-ES" b="1" dirty="0" err="1">
                <a:solidFill>
                  <a:schemeClr val="tx1"/>
                </a:solidFill>
              </a:rPr>
              <a:t>mayorSaldo</a:t>
            </a:r>
            <a:r>
              <a:rPr lang="es-ES" b="1" dirty="0">
                <a:solidFill>
                  <a:schemeClr val="tx1"/>
                </a:solidFill>
              </a:rPr>
              <a:t>(</a:t>
            </a:r>
            <a:r>
              <a:rPr lang="es-ES" b="1" dirty="0" err="1">
                <a:solidFill>
                  <a:schemeClr val="tx1"/>
                </a:solidFill>
              </a:rPr>
              <a:t>cta:CtaCteBancaria</a:t>
            </a:r>
            <a:r>
              <a:rPr lang="es-ES" b="1" dirty="0">
                <a:solidFill>
                  <a:schemeClr val="tx1"/>
                </a:solidFill>
              </a:rPr>
              <a:t>):entero</a:t>
            </a:r>
          </a:p>
          <a:p>
            <a:pPr>
              <a:defRPr/>
            </a:pPr>
            <a:r>
              <a:rPr lang="es-ES" b="1" dirty="0" err="1">
                <a:solidFill>
                  <a:schemeClr val="tx1"/>
                </a:solidFill>
              </a:rPr>
              <a:t>cta_mayorSaldo</a:t>
            </a:r>
            <a:r>
              <a:rPr lang="es-ES" b="1" dirty="0">
                <a:solidFill>
                  <a:schemeClr val="tx1"/>
                </a:solidFill>
              </a:rPr>
              <a:t>(</a:t>
            </a:r>
            <a:r>
              <a:rPr lang="es-ES" b="1" dirty="0" err="1">
                <a:solidFill>
                  <a:schemeClr val="tx1"/>
                </a:solidFill>
              </a:rPr>
              <a:t>cta:CtaCteBancaria</a:t>
            </a:r>
            <a:r>
              <a:rPr lang="es-ES" b="1" dirty="0">
                <a:solidFill>
                  <a:schemeClr val="tx1"/>
                </a:solidFill>
              </a:rPr>
              <a:t>):</a:t>
            </a:r>
            <a:r>
              <a:rPr lang="es-ES" b="1" dirty="0" err="1" smtClean="0">
                <a:solidFill>
                  <a:schemeClr val="tx1"/>
                </a:solidFill>
              </a:rPr>
              <a:t>CtaCteBancaria</a:t>
            </a:r>
            <a:endParaRPr lang="es-ES" b="1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s-ES" b="1" dirty="0">
              <a:solidFill>
                <a:schemeClr val="tx1"/>
              </a:solidFill>
            </a:endParaRPr>
          </a:p>
          <a:p>
            <a:pPr fontAlgn="t"/>
            <a:r>
              <a:rPr lang="es-ES" sz="1600" dirty="0" smtClean="0">
                <a:solidFill>
                  <a:schemeClr val="tx1"/>
                </a:solidFill>
              </a:rPr>
              <a:t>Asegura </a:t>
            </a:r>
            <a:r>
              <a:rPr lang="es-ES" sz="1600" dirty="0" err="1" smtClean="0">
                <a:solidFill>
                  <a:schemeClr val="tx1"/>
                </a:solidFill>
              </a:rPr>
              <a:t>codigo</a:t>
            </a:r>
            <a:r>
              <a:rPr lang="es-ES" sz="1600" dirty="0" smtClean="0">
                <a:solidFill>
                  <a:schemeClr val="tx1"/>
                </a:solidFill>
              </a:rPr>
              <a:t> &gt; 0 y Saldo &gt;= -</a:t>
            </a:r>
            <a:r>
              <a:rPr lang="es-ES" sz="1600" dirty="0" err="1" smtClean="0">
                <a:solidFill>
                  <a:schemeClr val="tx1"/>
                </a:solidFill>
              </a:rPr>
              <a:t>maxDescubierto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381000" y="1656549"/>
            <a:ext cx="609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381000" y="3046057"/>
            <a:ext cx="609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381000" y="6270813"/>
            <a:ext cx="6096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 Rectángulo"/>
          <p:cNvSpPr/>
          <p:nvPr/>
        </p:nvSpPr>
        <p:spPr>
          <a:xfrm>
            <a:off x="5715000" y="4711080"/>
            <a:ext cx="3200400" cy="8515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smtClean="0">
                <a:solidFill>
                  <a:schemeClr val="tx1"/>
                </a:solidFill>
              </a:rPr>
              <a:t>extraer(</a:t>
            </a:r>
            <a:r>
              <a:rPr lang="es-ES" sz="1600" b="1" dirty="0" err="1" smtClean="0">
                <a:solidFill>
                  <a:schemeClr val="tx1"/>
                </a:solidFill>
              </a:rPr>
              <a:t>mto:real</a:t>
            </a:r>
            <a:r>
              <a:rPr lang="es-ES" sz="1600" b="1" dirty="0" smtClean="0">
                <a:solidFill>
                  <a:schemeClr val="tx1"/>
                </a:solidFill>
              </a:rPr>
              <a:t>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0 &lt; </a:t>
            </a:r>
            <a:r>
              <a:rPr lang="es-ES" sz="1600" dirty="0" err="1" smtClean="0">
                <a:solidFill>
                  <a:schemeClr val="tx1"/>
                </a:solidFill>
              </a:rPr>
              <a:t>mto</a:t>
            </a:r>
            <a:r>
              <a:rPr lang="es-ES" sz="1600" dirty="0" smtClean="0">
                <a:solidFill>
                  <a:schemeClr val="tx1"/>
                </a:solidFill>
              </a:rPr>
              <a:t> &lt;= </a:t>
            </a:r>
            <a:r>
              <a:rPr lang="es-ES" sz="1600" dirty="0" err="1" smtClean="0">
                <a:solidFill>
                  <a:schemeClr val="tx1"/>
                </a:solidFill>
              </a:rPr>
              <a:t>saldo+maxDescubierto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18" name="1 Rectángulo"/>
          <p:cNvSpPr/>
          <p:nvPr/>
        </p:nvSpPr>
        <p:spPr>
          <a:xfrm>
            <a:off x="5736684" y="4177680"/>
            <a:ext cx="3178716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b="1" dirty="0" smtClean="0">
                <a:solidFill>
                  <a:schemeClr val="tx1"/>
                </a:solidFill>
              </a:rPr>
              <a:t>depositar(</a:t>
            </a:r>
            <a:r>
              <a:rPr lang="es-ES" sz="1600" b="1" dirty="0" err="1" smtClean="0">
                <a:solidFill>
                  <a:schemeClr val="tx1"/>
                </a:solidFill>
              </a:rPr>
              <a:t>mto:real</a:t>
            </a:r>
            <a:r>
              <a:rPr lang="es-ES" sz="1600" b="1" dirty="0" smtClean="0">
                <a:solidFill>
                  <a:schemeClr val="tx1"/>
                </a:solidFill>
              </a:rPr>
              <a:t>)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</a:t>
            </a:r>
            <a:r>
              <a:rPr lang="es-ES" sz="1600" dirty="0" err="1" smtClean="0">
                <a:solidFill>
                  <a:schemeClr val="tx1"/>
                </a:solidFill>
              </a:rPr>
              <a:t>mto</a:t>
            </a:r>
            <a:r>
              <a:rPr lang="es-ES" sz="1600" dirty="0" smtClean="0">
                <a:solidFill>
                  <a:schemeClr val="tx1"/>
                </a:solidFill>
              </a:rPr>
              <a:t> &gt; 0</a:t>
            </a:r>
          </a:p>
        </p:txBody>
      </p:sp>
      <p:sp>
        <p:nvSpPr>
          <p:cNvPr id="19" name="3 Rectángulo"/>
          <p:cNvSpPr/>
          <p:nvPr/>
        </p:nvSpPr>
        <p:spPr>
          <a:xfrm>
            <a:off x="5742296" y="3644280"/>
            <a:ext cx="3173104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dirty="0" err="1" smtClean="0">
                <a:solidFill>
                  <a:schemeClr val="tx1"/>
                </a:solidFill>
              </a:rPr>
              <a:t>CtaCteBancaria</a:t>
            </a:r>
            <a:r>
              <a:rPr lang="es-ES" sz="1600" dirty="0" smtClean="0">
                <a:solidFill>
                  <a:schemeClr val="tx1"/>
                </a:solidFill>
              </a:rPr>
              <a:t>(c:entero,s:float)</a:t>
            </a:r>
            <a:endParaRPr lang="es-AR" sz="1600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c &gt;0 y s &gt;= 0</a:t>
            </a:r>
            <a:r>
              <a:rPr lang="en-US" sz="1600" dirty="0">
                <a:solidFill>
                  <a:schemeClr val="tx1"/>
                </a:solidFill>
                <a:effectLst/>
                <a:ea typeface="Batang"/>
                <a:cs typeface="Times New Roman"/>
              </a:rPr>
              <a:t> </a:t>
            </a:r>
            <a:endParaRPr lang="es-AR" sz="1600" dirty="0">
              <a:solidFill>
                <a:schemeClr val="tx1"/>
              </a:solidFill>
              <a:effectLst/>
              <a:ea typeface="Batang"/>
              <a:cs typeface="Times New Roman"/>
            </a:endParaRPr>
          </a:p>
        </p:txBody>
      </p:sp>
      <p:sp>
        <p:nvSpPr>
          <p:cNvPr id="20" name="3 Rectángulo"/>
          <p:cNvSpPr/>
          <p:nvPr/>
        </p:nvSpPr>
        <p:spPr>
          <a:xfrm>
            <a:off x="5736684" y="3090329"/>
            <a:ext cx="3173104" cy="4572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ES" sz="1600" dirty="0" err="1" smtClean="0">
                <a:solidFill>
                  <a:schemeClr val="tx1"/>
                </a:solidFill>
              </a:rPr>
              <a:t>CtaCteBancaria</a:t>
            </a:r>
            <a:r>
              <a:rPr lang="es-ES" sz="1600" dirty="0" smtClean="0">
                <a:solidFill>
                  <a:schemeClr val="tx1"/>
                </a:solidFill>
              </a:rPr>
              <a:t>(</a:t>
            </a:r>
            <a:r>
              <a:rPr lang="es-ES" sz="1600" dirty="0" err="1" smtClean="0">
                <a:solidFill>
                  <a:schemeClr val="tx1"/>
                </a:solidFill>
              </a:rPr>
              <a:t>c:entero</a:t>
            </a:r>
            <a:r>
              <a:rPr lang="es-ES" sz="1600" dirty="0" smtClean="0">
                <a:solidFill>
                  <a:schemeClr val="tx1"/>
                </a:solidFill>
              </a:rPr>
              <a:t>)</a:t>
            </a:r>
            <a:endParaRPr lang="es-AR" sz="1600" dirty="0" smtClean="0">
              <a:solidFill>
                <a:schemeClr val="tx1"/>
              </a:solidFill>
            </a:endParaRPr>
          </a:p>
          <a:p>
            <a:r>
              <a:rPr lang="es-ES" sz="1600" dirty="0" smtClean="0">
                <a:solidFill>
                  <a:schemeClr val="tx1"/>
                </a:solidFill>
              </a:rPr>
              <a:t>Requiere c &gt;0 </a:t>
            </a:r>
            <a:r>
              <a:rPr lang="en-US" sz="1600" dirty="0">
                <a:solidFill>
                  <a:schemeClr val="tx1"/>
                </a:solidFill>
                <a:effectLst/>
                <a:ea typeface="Batang"/>
                <a:cs typeface="Times New Roman"/>
              </a:rPr>
              <a:t> </a:t>
            </a:r>
            <a:endParaRPr lang="es-AR" sz="1600" dirty="0">
              <a:solidFill>
                <a:schemeClr val="tx1"/>
              </a:solidFill>
              <a:effectLst/>
              <a:ea typeface="Batang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846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CAMBIOS EN LA IMPLEMENTACIÓN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5052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mayorSaldo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/*Retorna el código de la cuenta corriente bancaria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tiene mayor saldo. 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ligada*/</a:t>
            </a:r>
          </a:p>
          <a:p>
            <a:pPr marL="0" indent="0">
              <a:spcBef>
                <a:spcPts val="0"/>
              </a:spcBef>
              <a:buNone/>
            </a:pPr>
            <a:endParaRPr lang="es-E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E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4876800"/>
            <a:ext cx="7922820" cy="1035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" sz="2400" dirty="0" smtClean="0"/>
              <a:t>El método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mayorSaldo</a:t>
            </a:r>
            <a:r>
              <a:rPr lang="es-ES" sz="2400" dirty="0" smtClean="0"/>
              <a:t> recibe como parámetro a un objeto de clase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_tradnl" sz="2400" dirty="0" smtClean="0"/>
              <a:t>.  </a:t>
            </a:r>
          </a:p>
        </p:txBody>
      </p:sp>
      <p:sp>
        <p:nvSpPr>
          <p:cNvPr id="10" name="9 Flecha derecha"/>
          <p:cNvSpPr/>
          <p:nvPr/>
        </p:nvSpPr>
        <p:spPr>
          <a:xfrm rot="10800000">
            <a:off x="8686801" y="1371600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6 Rectángulo"/>
          <p:cNvSpPr/>
          <p:nvPr/>
        </p:nvSpPr>
        <p:spPr>
          <a:xfrm>
            <a:off x="4430332" y="1419664"/>
            <a:ext cx="3570667" cy="381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CAMBIOS EN LA IMPLEMENTACIÓN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5052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mayorSaldo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/*Retorna el código de la cuenta corriente bancaria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tiene mayor saldo. 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ligada*/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(saldo &gt;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cta.obtenerCodigo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4876800"/>
            <a:ext cx="792282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_tradnl" sz="2400" dirty="0"/>
              <a:t>Compara el </a:t>
            </a:r>
            <a:r>
              <a:rPr lang="es-ES_tradnl" sz="2400" b="1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s-ES_tradnl" sz="2400" dirty="0"/>
              <a:t> del objeto que recibe el mensaje con el </a:t>
            </a:r>
            <a:r>
              <a:rPr lang="es-ES_tradnl" sz="2400" b="1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s-ES_tradnl" sz="2400" dirty="0"/>
              <a:t> del objeto recibido como parámetro</a:t>
            </a:r>
            <a:r>
              <a:rPr lang="es-ES_tradnl" sz="2400" dirty="0" smtClean="0"/>
              <a:t>.</a:t>
            </a:r>
          </a:p>
          <a:p>
            <a:pPr marL="114300" indent="0">
              <a:buNone/>
            </a:pPr>
            <a:r>
              <a:rPr lang="es-ES_tradnl" sz="2400" dirty="0" smtClean="0"/>
              <a:t>Retorna el código de la cuenta con mayor saldo.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56133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CAMBIOS EN LA IMPLEMENTACIÓN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5052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mayorSaldo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/*Retorna el código de la cuenta corriente bancaria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tiene mayor saldo. 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ligada*/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(saldo &gt;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cta.obtenerCodigo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199" y="4876800"/>
            <a:ext cx="8229601" cy="152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_tradnl" sz="2400" dirty="0" smtClean="0"/>
              <a:t>Tanto </a:t>
            </a:r>
            <a:r>
              <a:rPr lang="es-ES_tradnl" sz="2400" dirty="0"/>
              <a:t>si la expresión lógica computa true o false, </a:t>
            </a:r>
            <a:r>
              <a:rPr lang="es-ES_tradnl" sz="2400" dirty="0" smtClean="0"/>
              <a:t>el resultado es un </a:t>
            </a:r>
            <a:r>
              <a:rPr lang="es-ES_tradnl" sz="2400" dirty="0"/>
              <a:t>valor entero. </a:t>
            </a:r>
            <a:endParaRPr lang="es-ES_tradnl" sz="2400" dirty="0" smtClean="0"/>
          </a:p>
          <a:p>
            <a:pPr marL="114300" indent="0">
              <a:buNone/>
            </a:pPr>
            <a:r>
              <a:rPr lang="es-ES_tradnl" sz="2400" dirty="0" smtClean="0"/>
              <a:t>El diseñador no indicó qué retorna si las cuentas tienen el mismo saldo, la decisión la tomó el programador. </a:t>
            </a:r>
            <a:endParaRPr lang="es-ES_tradnl" sz="2400" dirty="0"/>
          </a:p>
        </p:txBody>
      </p:sp>
      <p:sp>
        <p:nvSpPr>
          <p:cNvPr id="9" name="8 Flecha derecha"/>
          <p:cNvSpPr/>
          <p:nvPr/>
        </p:nvSpPr>
        <p:spPr>
          <a:xfrm rot="10800000">
            <a:off x="8686801" y="2819400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6 Rectángulo"/>
          <p:cNvSpPr/>
          <p:nvPr/>
        </p:nvSpPr>
        <p:spPr>
          <a:xfrm>
            <a:off x="1724464" y="1419664"/>
            <a:ext cx="751268" cy="38100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966" y="3979026"/>
            <a:ext cx="3611034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57550"/>
            <a:ext cx="1371600" cy="3619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37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9" grpId="3" animBg="1"/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CAMBIOS EN LA IMPLEMENTACIÓN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5052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mayorSaldo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/*Retorna el código de la cuenta corriente bancaria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tiene mayor saldo. 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ligada*/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(saldo &gt;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cta.obtenerCodigo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4876800"/>
            <a:ext cx="792282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_tradnl" sz="2400" dirty="0" smtClean="0"/>
              <a:t>El </a:t>
            </a:r>
            <a:r>
              <a:rPr lang="es-ES_tradnl" sz="2400" dirty="0"/>
              <a:t>método tiene </a:t>
            </a:r>
            <a:r>
              <a:rPr lang="es-ES_tradnl" sz="2400" b="1" dirty="0"/>
              <a:t>dos puntos </a:t>
            </a:r>
            <a:r>
              <a:rPr lang="es-ES_tradnl" sz="2400" dirty="0"/>
              <a:t>de salida, aun así no se compromete la legibilidad del código.  </a:t>
            </a:r>
          </a:p>
          <a:p>
            <a:pPr marL="114300" indent="0">
              <a:buNone/>
            </a:pPr>
            <a:endParaRPr lang="es-ES_tradnl" sz="2400" dirty="0"/>
          </a:p>
        </p:txBody>
      </p:sp>
      <p:sp>
        <p:nvSpPr>
          <p:cNvPr id="9" name="8 Flecha derecha"/>
          <p:cNvSpPr/>
          <p:nvPr/>
        </p:nvSpPr>
        <p:spPr>
          <a:xfrm rot="10800000">
            <a:off x="8686800" y="3086100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Flecha derecha"/>
          <p:cNvSpPr/>
          <p:nvPr/>
        </p:nvSpPr>
        <p:spPr>
          <a:xfrm rot="10800000">
            <a:off x="8686800" y="3962400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656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9" grpId="3" animBg="1"/>
      <p:bldP spid="10" grpId="0" animBg="1"/>
      <p:bldP spid="10" grpId="1" animBg="1"/>
      <p:bldP spid="10" grpId="2" animBg="1"/>
      <p:bldP spid="10" grpId="3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CAMBIOS EN LA IMPLEMENTACIÓN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5052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mayorSaldo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/*Retorna el código de la cuenta corriente bancaria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tiene mayor saldo. 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ligada*/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(saldo &gt;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cta.obtenerCodigo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4876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_tradnl" sz="2400" dirty="0" smtClean="0"/>
              <a:t>El método solo accede directamente a los atributos de instancia del objeto que recibe el mensaje.</a:t>
            </a:r>
          </a:p>
          <a:p>
            <a:pPr marL="114300" indent="0">
              <a:buNone/>
            </a:pPr>
            <a:r>
              <a:rPr lang="es-ES_tradnl" sz="2400" dirty="0" smtClean="0"/>
              <a:t>Los atributos del objeto ligado a la variable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_tradnl" sz="2400" dirty="0" smtClean="0"/>
              <a:t> son </a:t>
            </a:r>
            <a:r>
              <a:rPr lang="es-ES_tradnl" sz="2400" dirty="0" err="1" smtClean="0"/>
              <a:t>accedidios</a:t>
            </a:r>
            <a:r>
              <a:rPr lang="es-ES_tradnl" sz="2400" dirty="0" smtClean="0"/>
              <a:t> a través de los servicios provistos por su clase. </a:t>
            </a:r>
            <a:endParaRPr lang="es-ES_tradnl" sz="2400" dirty="0"/>
          </a:p>
          <a:p>
            <a:pPr marL="114300" indent="0">
              <a:buNone/>
            </a:pPr>
            <a:endParaRPr lang="es-ES_tradnl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966" y="3979026"/>
            <a:ext cx="3611034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Flecha derecha"/>
          <p:cNvSpPr/>
          <p:nvPr/>
        </p:nvSpPr>
        <p:spPr>
          <a:xfrm rot="10800000">
            <a:off x="8686800" y="3962400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278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CAMBIOS EN LA IMPLEMENTACIÓN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5052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cta_mayorSaldo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/*Retorna la cuenta corriente bancaria que tiene mayor saldo. 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ligada*/</a:t>
            </a:r>
          </a:p>
          <a:p>
            <a:pPr marL="0" indent="0">
              <a:spcBef>
                <a:spcPts val="0"/>
              </a:spcBef>
              <a:buNone/>
            </a:pPr>
            <a:endParaRPr lang="es-E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E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4876800"/>
            <a:ext cx="792282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_tradnl" sz="2400" dirty="0" smtClean="0"/>
              <a:t>El resultado es un objeto de clase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_tradnl" sz="2400" dirty="0" smtClean="0">
                <a:latin typeface="+mj-lt"/>
                <a:cs typeface="Courier New" panose="02070309020205020404" pitchFamily="49" charset="0"/>
              </a:rPr>
              <a:t>, o mejor dicho, una </a:t>
            </a:r>
            <a:r>
              <a:rPr lang="es-ES_tradnl" sz="2400" b="1" dirty="0" smtClean="0">
                <a:latin typeface="+mj-lt"/>
                <a:cs typeface="Courier New" panose="02070309020205020404" pitchFamily="49" charset="0"/>
              </a:rPr>
              <a:t>referencia</a:t>
            </a:r>
            <a:r>
              <a:rPr lang="es-ES_tradnl" sz="2400" dirty="0" smtClean="0">
                <a:latin typeface="+mj-lt"/>
                <a:cs typeface="Courier New" panose="02070309020205020404" pitchFamily="49" charset="0"/>
              </a:rPr>
              <a:t> a un objeto de clase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_tradnl" sz="2400" dirty="0" smtClean="0"/>
              <a:t>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2895600" cy="36406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Flecha derecha"/>
          <p:cNvSpPr/>
          <p:nvPr/>
        </p:nvSpPr>
        <p:spPr>
          <a:xfrm rot="10800000">
            <a:off x="8686800" y="1369835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4359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9" grpId="3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CAMBIOS EN LA IMPLEMENTACIÓN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5052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cta_mayorSaldo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/*Retorna la cuenta corriente bancaria que tiene mayor saldo. 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ligada*/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(saldo &gt;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4876800"/>
            <a:ext cx="792282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_tradnl" sz="2400" dirty="0" smtClean="0"/>
              <a:t>El condicional compara el saldo de la cuenta corriente que recibe el mensaje con el saldo de la cuenta corriente que se recibe como parámetro. </a:t>
            </a:r>
          </a:p>
        </p:txBody>
      </p:sp>
    </p:spTree>
    <p:extLst>
      <p:ext uri="{BB962C8B-B14F-4D97-AF65-F5344CB8AC3E}">
        <p14:creationId xmlns:p14="http://schemas.microsoft.com/office/powerpoint/2010/main" val="285783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CAMBIOS EN LA IMPLEMENTACIÓN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5052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cta_mayorSaldo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/*Retorna la cuenta corriente bancaria que tiene mayor saldo. 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ligada*/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(saldo &gt;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4876800"/>
            <a:ext cx="792282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Cta_mayorSaldo</a:t>
            </a:r>
            <a:r>
              <a:rPr lang="es-ES_tradnl" sz="2400" dirty="0" smtClean="0"/>
              <a:t> retorna una referencia a un objeto de clase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_tradnl" sz="2400" dirty="0" smtClean="0"/>
              <a:t>.</a:t>
            </a:r>
          </a:p>
          <a:p>
            <a:pPr marL="114300" indent="0">
              <a:buNone/>
            </a:pPr>
            <a:r>
              <a:rPr lang="es-ES_tradnl" sz="2400" dirty="0" smtClean="0"/>
              <a:t>La palabra reservada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s-ES_tradnl" sz="2400" dirty="0" smtClean="0"/>
              <a:t> permite nombrar al objeto que recibe el mensaje.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50533"/>
            <a:ext cx="685800" cy="364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2484966" y="3200400"/>
            <a:ext cx="86783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Rectángulo"/>
          <p:cNvSpPr/>
          <p:nvPr/>
        </p:nvSpPr>
        <p:spPr>
          <a:xfrm>
            <a:off x="2484966" y="3962400"/>
            <a:ext cx="715434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Flecha derecha"/>
          <p:cNvSpPr/>
          <p:nvPr/>
        </p:nvSpPr>
        <p:spPr>
          <a:xfrm rot="10800000">
            <a:off x="8686801" y="3124200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Flecha derecha"/>
          <p:cNvSpPr/>
          <p:nvPr/>
        </p:nvSpPr>
        <p:spPr>
          <a:xfrm rot="10800000">
            <a:off x="8703425" y="3962400"/>
            <a:ext cx="457199" cy="5334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79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0" grpId="0" animBg="1"/>
      <p:bldP spid="10" grpId="1" animBg="1"/>
      <p:bldP spid="10" grpId="2" animBg="1"/>
      <p:bldP spid="10" grpId="3" animBg="1"/>
      <p:bldP spid="12" grpId="0" animBg="1"/>
      <p:bldP spid="12" grpId="1" animBg="1"/>
      <p:bldP spid="12" grpId="2" animBg="1"/>
      <p:bldP spid="12" grpId="3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CAMBIOS EN LA CLASE TESTER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76200" y="1371600"/>
            <a:ext cx="8991600" cy="29718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testParametros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(111,1000)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(112,500);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m =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cb.mayorSaldo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de la </a:t>
            </a:r>
            <a:r>
              <a:rPr lang="es-E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Mayor</a:t>
            </a:r>
            <a:r>
              <a:rPr lang="es-E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"+ m);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65272" y="4616787"/>
            <a:ext cx="7922820" cy="128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s-ES_tradnl" sz="2400" dirty="0" smtClean="0"/>
              <a:t>El cambio en la especificación de los requerimientos y en el diseño, obliga a modificar también la clase </a:t>
            </a:r>
            <a:r>
              <a:rPr lang="es-ES_tradnl" sz="2400" dirty="0" err="1" smtClean="0"/>
              <a:t>tester</a:t>
            </a:r>
            <a:r>
              <a:rPr lang="es-ES_tradnl" sz="2400" dirty="0"/>
              <a:t> </a:t>
            </a:r>
            <a:r>
              <a:rPr lang="es-ES_tradnl" sz="2400" dirty="0" smtClean="0"/>
              <a:t>o crear una nueva, para verificar los nuevos servicios.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61706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EN JAVA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814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//Asegura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código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0  y 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-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clase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=1000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/*El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código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 establece al crear la cuenta corriente bancaria  y no cambia */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saldo;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1" y="5105400"/>
            <a:ext cx="8229600" cy="1066800"/>
          </a:xfrm>
          <a:prstGeom prst="rect">
            <a:avLst/>
          </a:prstGeom>
          <a:solidFill>
            <a:srgbClr val="00B050">
              <a:alpha val="60000"/>
            </a:srgbClr>
          </a:solidFill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s-AR" dirty="0"/>
              <a:t>Las variables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AR" dirty="0"/>
              <a:t> y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s-AR" dirty="0"/>
              <a:t> son los atributos de instancia de la clase y pueden ser </a:t>
            </a:r>
            <a:r>
              <a:rPr lang="es-AR" dirty="0" smtClean="0"/>
              <a:t>usados </a:t>
            </a:r>
            <a:r>
              <a:rPr lang="es-AR" dirty="0"/>
              <a:t>en cualquiera de los servicios provistos por la clase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AR" dirty="0"/>
              <a:t>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94271" y="3569043"/>
            <a:ext cx="3657600" cy="609600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7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OBJETOS</a:t>
            </a:r>
            <a:r>
              <a:rPr lang="en-US" dirty="0"/>
              <a:t> </a:t>
            </a:r>
            <a:r>
              <a:rPr lang="en-US" dirty="0" smtClean="0"/>
              <a:t>Y PARÁMETROS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2136339"/>
            <a:ext cx="8077200" cy="261610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es-ES" sz="2400" dirty="0" smtClean="0"/>
              <a:t>Envía </a:t>
            </a:r>
            <a:r>
              <a:rPr lang="es-ES" sz="2400" dirty="0"/>
              <a:t>el mensaje </a:t>
            </a:r>
            <a:r>
              <a:rPr lang="es-ES" sz="2400" b="1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mayorSaldo</a:t>
            </a:r>
            <a:r>
              <a:rPr lang="es-ES" sz="2400" b="1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dirty="0"/>
              <a:t>al objeto ligado a la variable </a:t>
            </a:r>
            <a:r>
              <a:rPr lang="es-ES" sz="2400" b="1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AR" sz="2400" dirty="0"/>
              <a:t>. 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AR" sz="2400" dirty="0"/>
              <a:t>El </a:t>
            </a:r>
            <a:r>
              <a:rPr lang="es-AR" sz="2400" b="1" dirty="0"/>
              <a:t>parámetro </a:t>
            </a:r>
            <a:r>
              <a:rPr lang="es-AR" sz="2400" b="1" dirty="0" smtClean="0"/>
              <a:t>real </a:t>
            </a:r>
            <a:r>
              <a:rPr lang="es-AR" sz="2400" dirty="0" smtClean="0"/>
              <a:t>es </a:t>
            </a:r>
            <a:r>
              <a:rPr lang="es-AR" sz="2400" dirty="0"/>
              <a:t>una variable que referencia a un objeto de clase </a:t>
            </a:r>
            <a:r>
              <a:rPr lang="es-AR" sz="2400" b="1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AR" sz="2400" dirty="0"/>
              <a:t>. 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_tradnl" sz="2400" dirty="0"/>
              <a:t>La consulta retorna un valor compatible con el tipo del resultado, que se asigna a la variable </a:t>
            </a:r>
            <a:r>
              <a:rPr lang="es-ES_trad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ES_tradnl" sz="2400" dirty="0"/>
              <a:t>.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0" y="1447800"/>
            <a:ext cx="8229600" cy="5334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cb.mayorSaldo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69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OBJETOS Y PARÁMETROS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71700"/>
            <a:ext cx="8229600" cy="3200400"/>
          </a:xfrm>
          <a:solidFill>
            <a:srgbClr val="FFFF99">
              <a:alpha val="95000"/>
            </a:srgbClr>
          </a:solidFill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mayorSaldo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/*Retorna el código de la cuenta corriente bancaria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tiene mayor saldo. 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ligada*/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(saldo &gt;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cta.obtenerCodigo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04800" y="5423575"/>
            <a:ext cx="7922820" cy="128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s-ES" sz="2400" dirty="0"/>
              <a:t>El método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mayorSaldo</a:t>
            </a:r>
            <a:r>
              <a:rPr lang="es-ES" sz="2400" dirty="0"/>
              <a:t> recibe como parámetro a un objeto de clase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_tradnl" sz="2400" dirty="0"/>
              <a:t> y retorna un entero.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0" y="1447800"/>
            <a:ext cx="8229600" cy="5334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cb.mayorSaldo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38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OBJETOS, PARÁMETROS Y RESULTADOS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1447800"/>
            <a:ext cx="8229600" cy="5334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cm =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cb.cta_mayorSaldo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57200" y="2413338"/>
            <a:ext cx="8229600" cy="261610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14300" indent="0">
              <a:spcBef>
                <a:spcPts val="1200"/>
              </a:spcBef>
              <a:buNone/>
            </a:pPr>
            <a:r>
              <a:rPr lang="es-ES" sz="2400" dirty="0"/>
              <a:t>Envía el mensaje </a:t>
            </a:r>
            <a:r>
              <a:rPr lang="es-ES" sz="2400" b="1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cta_mayorSaldo</a:t>
            </a:r>
            <a:r>
              <a:rPr lang="es-ES" sz="2400" b="1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dirty="0"/>
              <a:t>al objeto ligado a la variable </a:t>
            </a:r>
            <a:r>
              <a:rPr lang="es-ES" sz="2400" b="1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cb</a:t>
            </a:r>
            <a:r>
              <a:rPr lang="es-AR" sz="2400" dirty="0"/>
              <a:t>. 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AR" sz="2400" dirty="0"/>
              <a:t>El parámetro actual es una variable que referencia a un objeto de clase </a:t>
            </a:r>
            <a:r>
              <a:rPr lang="es-AR" sz="2400" b="1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AR" sz="2400" dirty="0"/>
              <a:t>. </a:t>
            </a:r>
          </a:p>
          <a:p>
            <a:pPr marL="114300" indent="0">
              <a:spcBef>
                <a:spcPts val="1200"/>
              </a:spcBef>
              <a:buNone/>
            </a:pPr>
            <a:r>
              <a:rPr lang="es-ES_tradnl" sz="2400" dirty="0"/>
              <a:t>La consulta retorna </a:t>
            </a:r>
            <a:r>
              <a:rPr lang="es-ES_tradnl" sz="2400" dirty="0" smtClean="0"/>
              <a:t>una referencia a un </a:t>
            </a:r>
            <a:r>
              <a:rPr lang="es-ES_tradnl" sz="2400" dirty="0"/>
              <a:t>objeto de clase </a:t>
            </a:r>
            <a:r>
              <a:rPr lang="es-ES_tradnl" sz="2400" b="1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_tradnl" sz="2400" dirty="0" smtClean="0"/>
              <a:t>.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362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OBJETOS, PARÁMETROS Y RESULTADOS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52400" y="2331720"/>
            <a:ext cx="8534400" cy="251460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>
              <a:buClrTx/>
            </a:pPr>
            <a:r>
              <a:rPr lang="es-AR" sz="2400" dirty="0"/>
              <a:t>Si el objeto ligado al parámetro tiene mayor saldo, el resultado </a:t>
            </a:r>
            <a:r>
              <a:rPr lang="es-AR" sz="2400" dirty="0" smtClean="0"/>
              <a:t>que debe retornar es </a:t>
            </a:r>
            <a:r>
              <a:rPr lang="es-AR" sz="2400" dirty="0"/>
              <a:t>justamente </a:t>
            </a:r>
            <a:r>
              <a:rPr lang="es-AR" sz="2400" dirty="0" smtClean="0"/>
              <a:t>la referencia a este objeto</a:t>
            </a:r>
            <a:r>
              <a:rPr lang="es-AR" sz="2400" dirty="0"/>
              <a:t>. </a:t>
            </a:r>
          </a:p>
          <a:p>
            <a:pPr marL="457200">
              <a:buClrTx/>
            </a:pPr>
            <a:r>
              <a:rPr lang="es-AR" sz="2400" dirty="0"/>
              <a:t>Si el objeto que recibe el mensaje tiene mayor saldo, el resultado </a:t>
            </a:r>
            <a:r>
              <a:rPr lang="es-AR" sz="2400" dirty="0" smtClean="0"/>
              <a:t>que debe retornar es la referencia a este objeto</a:t>
            </a:r>
            <a:r>
              <a:rPr lang="es-AR" sz="2400" dirty="0"/>
              <a:t>. 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1447800"/>
            <a:ext cx="8229600" cy="5334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cm =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cb.cta_mayorSaldo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23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OBJETOS, PARÁMETROS Y RESULTADOS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200400"/>
          </a:xfrm>
          <a:solidFill>
            <a:srgbClr val="FFFF99">
              <a:alpha val="95000"/>
            </a:srgbClr>
          </a:solidFill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cta_mayorSaldo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/*Retorna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 cuenta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corriente bancaria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tiene mayor saldo. 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ligada*/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(saldo &gt;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65272" y="5257800"/>
            <a:ext cx="7922820" cy="128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Tx/>
              <a:buNone/>
            </a:pPr>
            <a:r>
              <a:rPr lang="es-ES_tradnl" sz="2400" dirty="0" smtClean="0"/>
              <a:t>El valor del </a:t>
            </a:r>
            <a:r>
              <a:rPr lang="es-ES_tradnl" sz="2400" b="1" dirty="0" smtClean="0"/>
              <a:t>parámetro real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</a:t>
            </a:r>
            <a:r>
              <a:rPr lang="es-ES_tradnl" sz="2400" dirty="0" smtClean="0"/>
              <a:t>, declarado como variable local en la clase </a:t>
            </a:r>
            <a:r>
              <a:rPr lang="es-ES_tradnl" sz="2400" dirty="0" err="1" smtClean="0"/>
              <a:t>tester</a:t>
            </a:r>
            <a:r>
              <a:rPr lang="es-ES_tradnl" sz="2400" dirty="0" smtClean="0"/>
              <a:t>, se </a:t>
            </a:r>
            <a:r>
              <a:rPr lang="es-ES_tradnl" sz="2400" b="1" dirty="0" smtClean="0"/>
              <a:t>asigna</a:t>
            </a:r>
            <a:r>
              <a:rPr lang="es-ES_tradnl" sz="2400" dirty="0" smtClean="0"/>
              <a:t> al </a:t>
            </a:r>
            <a:r>
              <a:rPr lang="es-ES_tradnl" sz="2400" b="1" dirty="0" smtClean="0"/>
              <a:t>parámetro formal</a:t>
            </a:r>
            <a:r>
              <a:rPr lang="es-ES_tradnl" sz="2400" dirty="0" smtClean="0"/>
              <a:t> </a:t>
            </a:r>
            <a:r>
              <a:rPr lang="es-ES_tradnl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_tradnl" sz="2400" dirty="0" smtClean="0"/>
              <a:t>, que solo es visible </a:t>
            </a:r>
            <a:r>
              <a:rPr lang="es-ES_tradnl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cta_mayorSald</a:t>
            </a:r>
            <a:r>
              <a:rPr lang="es-ES_tradnl" sz="2400" dirty="0" err="1" smtClean="0"/>
              <a:t>o</a:t>
            </a:r>
            <a:r>
              <a:rPr lang="es-ES_tradnl" sz="2400" dirty="0" smtClean="0"/>
              <a:t>. </a:t>
            </a:r>
            <a:endParaRPr lang="es-ES_tradnl" sz="24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0" y="1447800"/>
            <a:ext cx="8229600" cy="5334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cm =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cb.cta_mayorSaldo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9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OBJETOS, PARÁMETROS Y RESULTADOS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28600" y="5334000"/>
            <a:ext cx="8534400" cy="1179621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0">
              <a:buClrTx/>
              <a:buNone/>
            </a:pPr>
            <a:r>
              <a:rPr lang="es-AR" sz="2400" dirty="0"/>
              <a:t>La variable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AR" sz="2400" dirty="0"/>
              <a:t> solo es visible y puede ser usada durante la ejecución de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cta_mayorSaldo</a:t>
            </a:r>
            <a:r>
              <a:rPr lang="es-AR" sz="2400" dirty="0"/>
              <a:t>. </a:t>
            </a:r>
            <a:r>
              <a:rPr lang="es-AR" sz="2400" dirty="0" smtClean="0"/>
              <a:t>Cuando </a:t>
            </a:r>
            <a:r>
              <a:rPr lang="es-AR" sz="2400" dirty="0"/>
              <a:t>el método termina, la variable se destruye. </a:t>
            </a:r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200400"/>
          </a:xfrm>
          <a:solidFill>
            <a:srgbClr val="FFFF99">
              <a:alpha val="95000"/>
            </a:srgbClr>
          </a:solidFill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cta_mayorSaldo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){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/*Retorna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 cuenta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corriente bancaria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tiene mayor saldo. 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ligada*/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(saldo &gt;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cta.obtenerSaldo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9" name="3 Rectángulo"/>
          <p:cNvSpPr/>
          <p:nvPr/>
        </p:nvSpPr>
        <p:spPr>
          <a:xfrm>
            <a:off x="5946870" y="2362200"/>
            <a:ext cx="68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81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OBJETOS, PARÁMETROS Y RESULTADOS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marL="457200"/>
            <a:endParaRPr lang="es-ES" b="1" dirty="0" smtClean="0"/>
          </a:p>
          <a:p>
            <a:pPr marL="457200"/>
            <a:endParaRPr lang="es-ES" dirty="0" smtClean="0"/>
          </a:p>
          <a:p>
            <a:pPr marL="114300" indent="0">
              <a:buNone/>
            </a:pPr>
            <a:r>
              <a:rPr lang="es-ES" dirty="0"/>
              <a:t>Envía el mensaje </a:t>
            </a:r>
            <a:r>
              <a:rPr lang="es-ES" b="1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ES" b="1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dirty="0"/>
              <a:t>al objeto ligado a la variable </a:t>
            </a:r>
            <a:r>
              <a:rPr lang="es-ES" b="1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</a:t>
            </a:r>
            <a:r>
              <a:rPr lang="es-AR" dirty="0"/>
              <a:t>. </a:t>
            </a:r>
          </a:p>
          <a:p>
            <a:pPr marL="114300" indent="0">
              <a:buNone/>
            </a:pPr>
            <a:r>
              <a:rPr lang="es-ES_tradnl" dirty="0"/>
              <a:t>La variable </a:t>
            </a:r>
            <a:r>
              <a:rPr lang="es-ES_tradnl" b="1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</a:t>
            </a:r>
            <a:r>
              <a:rPr lang="es-ES_tradnl" dirty="0"/>
              <a:t> está ligada al objeto que retornó como resultado en respuesta al mensaje </a:t>
            </a:r>
            <a:r>
              <a:rPr lang="es-ES_tradnl" b="1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cta_mayorSaldo</a:t>
            </a:r>
            <a:r>
              <a:rPr lang="es-ES_tradnl" dirty="0"/>
              <a:t> enviado en la instrucción anterior. </a:t>
            </a:r>
          </a:p>
          <a:p>
            <a:pPr marL="114300" indent="0">
              <a:buNone/>
            </a:pPr>
            <a:r>
              <a:rPr lang="es-ES_tradnl" dirty="0"/>
              <a:t>El método </a:t>
            </a:r>
            <a:r>
              <a:rPr lang="es-ES_tradnl" b="1" dirty="0" err="1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ES_tradnl" dirty="0"/>
              <a:t> retorna la concatenación de los valores de los atributos del objeto ligado a la variable </a:t>
            </a:r>
            <a:r>
              <a:rPr lang="es-ES_tradnl" b="1" dirty="0">
                <a:solidFill>
                  <a:schemeClr val="dk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</a:t>
            </a:r>
            <a:r>
              <a:rPr lang="es-ES_tradnl" dirty="0"/>
              <a:t>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533400" y="1371600"/>
            <a:ext cx="8077200" cy="6096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cm.toString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3962400" cy="365125"/>
          </a:xfrm>
        </p:spPr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IDENTIDAD, IGUALDAD Y EQUIVALENCIA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s-AR" dirty="0"/>
              <a:t>Cada objeto de software tiene una </a:t>
            </a:r>
            <a:r>
              <a:rPr lang="es-AR" b="1" dirty="0">
                <a:solidFill>
                  <a:srgbClr val="0070C0"/>
                </a:solidFill>
              </a:rPr>
              <a:t>identidad</a:t>
            </a:r>
            <a:r>
              <a:rPr lang="es-AR" dirty="0"/>
              <a:t>, una </a:t>
            </a:r>
            <a:r>
              <a:rPr lang="es-AR" b="1" dirty="0"/>
              <a:t>propiedad</a:t>
            </a:r>
            <a:r>
              <a:rPr lang="es-AR" dirty="0"/>
              <a:t> que lo distingue de los demás.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AR" dirty="0"/>
              <a:t>La </a:t>
            </a:r>
            <a:r>
              <a:rPr lang="es-AR" b="1" dirty="0"/>
              <a:t>referencia</a:t>
            </a:r>
            <a:r>
              <a:rPr lang="es-AR" dirty="0"/>
              <a:t> a un objeto puede ser usada como propiedad para identificarlo.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AR" dirty="0"/>
              <a:t>Si dos variables son iguales, mantienen una misma referencia, entonces están ligadas a un mismo objeto.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AR" dirty="0"/>
              <a:t>Cuando dos objetos mantienen el mismo estado interno, decimos que son </a:t>
            </a:r>
            <a:r>
              <a:rPr lang="es-AR" b="1" dirty="0"/>
              <a:t>equivalentes</a:t>
            </a:r>
            <a:r>
              <a:rPr lang="es-AR" dirty="0"/>
              <a:t>, aun cuando tienen diferente identidad.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7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IDENTIDAD, IGUALDAD Y EQUIVALENCIA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52400" y="1314450"/>
            <a:ext cx="8839200" cy="539115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testReferencias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ig1,ig2,ig3;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c1,c2,c3,c4,c5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(111,750);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(112,500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c3 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c1.cta_mayorSaldo(c2);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c4 = 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c5 = new </a:t>
            </a:r>
            <a:r>
              <a:rPr lang="es-ES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(111,750);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ig1 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c3;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ig2 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c4;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ig3 = 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c5</a:t>
            </a: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42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IDENTIDAD, IGUALDAD Y EQUIVALENCIA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81000" y="3848100"/>
            <a:ext cx="8382000" cy="144780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de-DE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ig1 = </a:t>
            </a:r>
            <a:r>
              <a:rPr lang="de-DE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de-DE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c3;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ig2 </a:t>
            </a:r>
            <a:r>
              <a:rPr lang="de-DE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de-DE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c4;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e-DE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ig3 </a:t>
            </a:r>
            <a:r>
              <a:rPr lang="de-DE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de-DE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de-DE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 c5;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359088" y="2385628"/>
            <a:ext cx="608087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 smtClean="0">
                <a:solidFill>
                  <a:sysClr val="windowText" lastClr="000000"/>
                </a:solidFill>
              </a:rPr>
              <a:t>c3  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365821" y="3100772"/>
            <a:ext cx="608087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 smtClean="0">
                <a:solidFill>
                  <a:sysClr val="windowText" lastClr="000000"/>
                </a:solidFill>
              </a:rPr>
              <a:t>c4  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15" name="14 Conector angular"/>
          <p:cNvCxnSpPr>
            <a:stCxn id="23" idx="3"/>
          </p:cNvCxnSpPr>
          <p:nvPr/>
        </p:nvCxnSpPr>
        <p:spPr>
          <a:xfrm flipV="1">
            <a:off x="967175" y="2157028"/>
            <a:ext cx="737032" cy="480628"/>
          </a:xfrm>
          <a:prstGeom prst="bent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angular"/>
          <p:cNvCxnSpPr/>
          <p:nvPr/>
        </p:nvCxnSpPr>
        <p:spPr>
          <a:xfrm flipV="1">
            <a:off x="970721" y="2525142"/>
            <a:ext cx="2107468" cy="851086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4655127" y="26072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c5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969577" y="2603686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=111</a:t>
            </a:r>
          </a:p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saldo=750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6" name="25 Conector recto"/>
          <p:cNvCxnSpPr/>
          <p:nvPr/>
        </p:nvCxnSpPr>
        <p:spPr>
          <a:xfrm>
            <a:off x="5245677" y="2889216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371158" y="5486400"/>
            <a:ext cx="83918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/>
              <a:t>El operador relacional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s-AR" sz="2400" dirty="0"/>
              <a:t> compara </a:t>
            </a:r>
            <a:r>
              <a:rPr lang="es-AR" sz="2400" b="1" dirty="0" smtClean="0"/>
              <a:t>referencias</a:t>
            </a:r>
            <a:r>
              <a:rPr lang="es-AR" sz="2400" dirty="0" smtClean="0"/>
              <a:t>.</a:t>
            </a:r>
            <a:endParaRPr lang="es-AR" sz="2400" dirty="0"/>
          </a:p>
        </p:txBody>
      </p:sp>
      <p:sp>
        <p:nvSpPr>
          <p:cNvPr id="25" name="24 Rectángulo"/>
          <p:cNvSpPr/>
          <p:nvPr/>
        </p:nvSpPr>
        <p:spPr>
          <a:xfrm>
            <a:off x="381000" y="13118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smtClean="0">
                <a:solidFill>
                  <a:sysClr val="windowText" lastClr="000000"/>
                </a:solidFill>
              </a:rPr>
              <a:t>c1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27" name="26 Conector recto"/>
          <p:cNvCxnSpPr/>
          <p:nvPr/>
        </p:nvCxnSpPr>
        <p:spPr>
          <a:xfrm>
            <a:off x="963304" y="1551297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Rectángulo"/>
          <p:cNvSpPr/>
          <p:nvPr/>
        </p:nvSpPr>
        <p:spPr>
          <a:xfrm>
            <a:off x="1700336" y="12954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=111</a:t>
            </a:r>
          </a:p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saldo=750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648200" y="13118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smtClean="0">
                <a:solidFill>
                  <a:sysClr val="windowText" lastClr="000000"/>
                </a:solidFill>
              </a:rPr>
              <a:t>c2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5230504" y="1551297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Rectángulo"/>
          <p:cNvSpPr/>
          <p:nvPr/>
        </p:nvSpPr>
        <p:spPr>
          <a:xfrm>
            <a:off x="5967536" y="12954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=112</a:t>
            </a:r>
          </a:p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saldo=500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4665111" y="1952255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err="1" smtClean="0">
                <a:solidFill>
                  <a:sysClr val="windowText" lastClr="000000"/>
                </a:solidFill>
              </a:rPr>
              <a:t>cta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35" name="34 Conector recto"/>
          <p:cNvCxnSpPr/>
          <p:nvPr/>
        </p:nvCxnSpPr>
        <p:spPr>
          <a:xfrm>
            <a:off x="5229100" y="2133600"/>
            <a:ext cx="737032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90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EN JAVA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814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//Asegura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código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0  y 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-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clase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=1000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/*El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código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 establece al crear la cuenta corriente bancaria  y no cambia */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saldo;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1" y="5105400"/>
            <a:ext cx="8229600" cy="1066800"/>
          </a:xfrm>
          <a:prstGeom prst="rect">
            <a:avLst/>
          </a:prstGeom>
          <a:solidFill>
            <a:srgbClr val="00B050">
              <a:alpha val="60000"/>
            </a:srgbClr>
          </a:solidFill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s-AR" dirty="0"/>
              <a:t>Como se declaran </a:t>
            </a:r>
            <a:r>
              <a:rPr lang="es-AR" b="1" dirty="0"/>
              <a:t>privados</a:t>
            </a:r>
            <a:r>
              <a:rPr lang="es-AR" dirty="0"/>
              <a:t>, sus valores sólo pueden ser accedidos desde el exterior por los servicios públicos que brinda la clase.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94271" y="3569043"/>
            <a:ext cx="3657600" cy="6096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4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IDENTIDAD, IGUALDAD Y EQUIVALENCIA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457200"/>
            <a:endParaRPr lang="es-ES" b="1" dirty="0" smtClean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>
              <a:spcBef>
                <a:spcPts val="600"/>
              </a:spcBef>
            </a:pPr>
            <a:endParaRPr lang="es-AR" dirty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>
              <a:spcBef>
                <a:spcPts val="600"/>
              </a:spcBef>
            </a:pPr>
            <a:endParaRPr lang="es-AR" dirty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>
              <a:spcBef>
                <a:spcPts val="600"/>
              </a:spcBef>
            </a:pPr>
            <a:endParaRPr lang="es-AR" dirty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>
              <a:spcBef>
                <a:spcPts val="600"/>
              </a:spcBef>
            </a:pPr>
            <a:endParaRPr lang="es-AR" dirty="0"/>
          </a:p>
          <a:p>
            <a:pPr>
              <a:spcBef>
                <a:spcPts val="600"/>
              </a:spcBef>
            </a:pPr>
            <a:endParaRPr lang="es-AR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s-AR" dirty="0" smtClean="0"/>
              <a:t>El </a:t>
            </a:r>
            <a:r>
              <a:rPr lang="es-AR" dirty="0"/>
              <a:t>operador relacional 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s-AR" dirty="0"/>
              <a:t> compara </a:t>
            </a:r>
            <a:r>
              <a:rPr lang="es-AR" b="1" dirty="0"/>
              <a:t>valores de variables elementales. </a:t>
            </a:r>
          </a:p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0" y="1314450"/>
            <a:ext cx="8229600" cy="4400550"/>
          </a:xfrm>
          <a:prstGeom prst="rect">
            <a:avLst/>
          </a:prstGeom>
          <a:solidFill>
            <a:schemeClr val="bg1">
              <a:lumMod val="75000"/>
              <a:alpha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testEstadoInterno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2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a[]){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c1,c2;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(111,750);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 </a:t>
            </a: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(111,750);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(c1.obtenerCodigo()==c2.obtenerCodigo() &amp;&amp;  	 c1.obtenerSaldo()==c2.obtenerSaldo ())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2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2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(“Igual Estado Interno”);</a:t>
            </a:r>
            <a:endParaRPr lang="es-ES" sz="22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s-ES" sz="22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254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IDENTIDAD, IGUALDAD Y EQUIVALENCIA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s-AR" dirty="0"/>
              <a:t>Dos objetos que tienen el mismo estado interno son </a:t>
            </a:r>
            <a:r>
              <a:rPr lang="es-AR" b="1" dirty="0"/>
              <a:t>equivalentes</a:t>
            </a:r>
            <a:r>
              <a:rPr lang="es-AR" dirty="0"/>
              <a:t>.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685800" y="16166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c1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1268104" y="1845425"/>
            <a:ext cx="745278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2005136" y="1600200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=111</a:t>
            </a:r>
          </a:p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saldo=750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85800" y="2835858"/>
            <a:ext cx="5760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</a:rPr>
              <a:t>c2</a:t>
            </a:r>
            <a:endParaRPr lang="es-AR" b="1" dirty="0">
              <a:solidFill>
                <a:sysClr val="windowText" lastClr="000000"/>
              </a:solidFill>
            </a:endParaRPr>
          </a:p>
        </p:txBody>
      </p:sp>
      <p:cxnSp>
        <p:nvCxnSpPr>
          <p:cNvPr id="27" name="26 Conector recto"/>
          <p:cNvCxnSpPr/>
          <p:nvPr/>
        </p:nvCxnSpPr>
        <p:spPr>
          <a:xfrm>
            <a:off x="1276350" y="3126283"/>
            <a:ext cx="723900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2005136" y="2882714"/>
            <a:ext cx="2795464" cy="113011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AR" b="1" dirty="0" smtClean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=111</a:t>
            </a:r>
          </a:p>
          <a:p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saldo=750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54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 LA PRÓXIMA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Asumiremos que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s-ES_tradnl" sz="2400" smtClean="0"/>
              <a:t>Pueden </a:t>
            </a:r>
            <a:r>
              <a:rPr lang="es-ES_tradnl" sz="2400" dirty="0"/>
              <a:t>implementar en Java una clase con atributos de tipo elemental, partiendo de un diagrama que incluye atributos de clase y de instancia, constructores, comandos y consultas.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s-ES_tradnl" sz="2400" dirty="0"/>
              <a:t>Pueden verificar los servicios provistos por una clase para un conjunto de casos de </a:t>
            </a:r>
            <a:r>
              <a:rPr lang="es-ES_tradnl" sz="2400" dirty="0" smtClean="0"/>
              <a:t>prueba</a:t>
            </a:r>
            <a:r>
              <a:rPr lang="es-ES_tradnl" sz="2400" dirty="0"/>
              <a:t> </a:t>
            </a:r>
            <a:r>
              <a:rPr lang="es-ES_tradnl" sz="2400" dirty="0" smtClean="0"/>
              <a:t>fijos o leídos por consola. </a:t>
            </a:r>
            <a:endParaRPr lang="es-ES_tradnl" sz="240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s-ES_tradnl" sz="2400" dirty="0"/>
              <a:t>Han completado el práctico 2 y comenzado el 3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EN JAVA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814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//Asegura </a:t>
            </a:r>
            <a:r>
              <a:rPr lang="en-U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código</a:t>
            </a:r>
            <a:r>
              <a:rPr lang="en-U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0  y 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saldo</a:t>
            </a:r>
            <a:r>
              <a:rPr lang="en-U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-</a:t>
            </a:r>
            <a:r>
              <a:rPr lang="en-U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clase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final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=1000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/*El </a:t>
            </a:r>
            <a:r>
              <a:rPr lang="es-ES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código 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 establece al crear la cuenta corriente bancaria  y no cambia */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sz="2000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saldo;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sz="2000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1" y="5105400"/>
            <a:ext cx="8229600" cy="1066800"/>
          </a:xfrm>
          <a:prstGeom prst="rect">
            <a:avLst/>
          </a:prstGeom>
          <a:solidFill>
            <a:srgbClr val="00B050">
              <a:alpha val="60000"/>
            </a:srgbClr>
          </a:solidFill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s-AR" dirty="0"/>
              <a:t>La variable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maxDescubierto</a:t>
            </a:r>
            <a:r>
              <a:rPr lang="es-AR" dirty="0"/>
              <a:t> es un atributo de </a:t>
            </a:r>
            <a:r>
              <a:rPr lang="es-AR" dirty="0" smtClean="0"/>
              <a:t>clase, todos los objetos de la clase comparten un mismo valor.</a:t>
            </a: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494270" y="2324825"/>
            <a:ext cx="7125729" cy="3468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0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EN JAVA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814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Constructores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saldo = 0;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	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sal) {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codigo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E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</a:t>
            </a:r>
            <a:r>
              <a:rPr lang="es-E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saldo = sal;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AR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AR" b="1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b="1" dirty="0">
              <a:solidFill>
                <a:sysClr val="windowText" lastClr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1" y="5029200"/>
            <a:ext cx="8229600" cy="1219200"/>
          </a:xfrm>
          <a:prstGeom prst="rect">
            <a:avLst/>
          </a:prstGeom>
          <a:solidFill>
            <a:srgbClr val="00B050">
              <a:alpha val="60000"/>
            </a:srgbClr>
          </a:solidFill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600"/>
              </a:spcBef>
              <a:buNone/>
            </a:pPr>
            <a:r>
              <a:rPr lang="es-ES_tradnl" dirty="0"/>
              <a:t>La clase </a:t>
            </a:r>
            <a:r>
              <a:rPr lang="es-ES_tradnl" b="1" dirty="0" err="1"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ES_tradnl" dirty="0"/>
              <a:t> no lee ni muestra datos, toda la entrada y salida la hacen las clases que usan a </a:t>
            </a:r>
            <a:r>
              <a:rPr lang="es-ES_tradnl" b="1" dirty="0" err="1">
                <a:latin typeface="Courier New" pitchFamily="49" charset="0"/>
                <a:cs typeface="Courier New" pitchFamily="49" charset="0"/>
              </a:rPr>
              <a:t>CtaCteBancaria</a:t>
            </a:r>
            <a:r>
              <a:rPr lang="es-ES_tradn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2496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IMPLEMENTACIÓN EN JAVA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819400"/>
          </a:xfrm>
          <a:solidFill>
            <a:srgbClr val="FFFF99">
              <a:alpha val="95000"/>
            </a:srgbClr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Comandos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depositar(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//Requiere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saldo+=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	  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Introducción a la Programación Orientada a Objetos 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C43BD-71E5-46FE-A724-5D4443A5068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57201" y="4419600"/>
            <a:ext cx="8229600" cy="1676400"/>
          </a:xfrm>
          <a:prstGeom prst="rect">
            <a:avLst/>
          </a:prstGeom>
          <a:solidFill>
            <a:srgbClr val="00B050">
              <a:alpha val="60000"/>
            </a:srgbClr>
          </a:solidFill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r>
              <a:rPr lang="es-AR" dirty="0" smtClean="0"/>
              <a:t>El comando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depositar </a:t>
            </a:r>
            <a:r>
              <a:rPr lang="es-AR" dirty="0" smtClean="0"/>
              <a:t>modifica el valor del atributo de instancia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saldo.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s-AR" dirty="0" smtClean="0">
                <a:latin typeface="+mj-lt"/>
                <a:cs typeface="Courier New" panose="02070309020205020404" pitchFamily="49" charset="0"/>
              </a:rPr>
              <a:t>Es responsabilidad de la clase que usa a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CtaCteBancaria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dirty="0">
                <a:latin typeface="+mj-lt"/>
                <a:cs typeface="Courier New" panose="02070309020205020404" pitchFamily="49" charset="0"/>
              </a:rPr>
              <a:t>asegurar que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mto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  <a:r>
              <a:rPr lang="es-AR" dirty="0" smtClean="0"/>
              <a:t>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1514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4480</Words>
  <Application>Microsoft Office PowerPoint</Application>
  <PresentationFormat>On-screen Show (4:3)</PresentationFormat>
  <Paragraphs>944</Paragraphs>
  <Slides>62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Tema de Office</vt:lpstr>
      <vt:lpstr>INTRODUCCIÓN A LA PROGRAMACIÓN ORIENTADA A OBJETOS</vt:lpstr>
      <vt:lpstr>EN ESTA CLASE</vt:lpstr>
      <vt:lpstr>CASO DE ESTUDIO:  CUENTA CORRIENTE</vt:lpstr>
      <vt:lpstr>EL DISEÑO DE UNA CLASE</vt:lpstr>
      <vt:lpstr>LA IMPLEMENTACIÓN EN JAVA</vt:lpstr>
      <vt:lpstr>LA IMPLEMENTACIÓN EN JAVA</vt:lpstr>
      <vt:lpstr>LA IMPLEMENTACIÓN EN JAVA</vt:lpstr>
      <vt:lpstr>LA IMPLEMENTACIÓN EN JAVA</vt:lpstr>
      <vt:lpstr>LA IMPLEMENTACIÓN EN JAVA</vt:lpstr>
      <vt:lpstr>LA IMPLEMENTACIÓN EN JAVA</vt:lpstr>
      <vt:lpstr>LA IMPLEMENTACIÓN EN JAVA</vt:lpstr>
      <vt:lpstr>LA IMPLEMENTACIÓN EN JAVA</vt:lpstr>
      <vt:lpstr>LA IMPLEMENTACIÓN EN JAVA</vt:lpstr>
      <vt:lpstr>LA IMPLEMENTACIÓN EN JAVA</vt:lpstr>
      <vt:lpstr>LA CLASE TESTER</vt:lpstr>
      <vt:lpstr>LA CLASE TESTER</vt:lpstr>
      <vt:lpstr>ALCANCE DE LAS VARIABLES</vt:lpstr>
      <vt:lpstr>OBJETOS, MENSAJES Y MÉTODOS</vt:lpstr>
      <vt:lpstr>OBJETOS, MENSAJES Y MÉTODOS</vt:lpstr>
      <vt:lpstr>OBJETOS, MENSAJES Y MÉTODOS</vt:lpstr>
      <vt:lpstr>OBJETOS, MENSAJES Y MÉTODOS</vt:lpstr>
      <vt:lpstr>OBJETOS, MENSAJES Y MÉTODOS</vt:lpstr>
      <vt:lpstr>OBJETOS, MENSAJES Y MÉTODOS</vt:lpstr>
      <vt:lpstr>LA CONSOLA</vt:lpstr>
      <vt:lpstr>LA CONSOLA</vt:lpstr>
      <vt:lpstr>LA CONSOLA</vt:lpstr>
      <vt:lpstr>VARIABLES, OBJETOS y REFERENCIAS</vt:lpstr>
      <vt:lpstr>VARIABLES, OBJETOS y REFERENCIAS</vt:lpstr>
      <vt:lpstr>VARIABLES, OBJETOS y REFERENCIAS</vt:lpstr>
      <vt:lpstr>VARIABLES, OBJETOS y REFERENCIAS</vt:lpstr>
      <vt:lpstr>VARIABLES, OBJETOS y REFERENCIAS</vt:lpstr>
      <vt:lpstr>VARIABLES, OBJETOS y REFERENCIAS</vt:lpstr>
      <vt:lpstr>VARIABLES, OBJETOS y REFERENCIAS</vt:lpstr>
      <vt:lpstr>VARIABLES, OBJETOS y REFERENCIAS</vt:lpstr>
      <vt:lpstr>ALTERNATIVAS DE DISEÑO</vt:lpstr>
      <vt:lpstr>ALTERNATIVAS DE DISEÑO</vt:lpstr>
      <vt:lpstr>ALCANCE DE LAS VARIABLES</vt:lpstr>
      <vt:lpstr>ALTERNATIVAS DE DISEÑO</vt:lpstr>
      <vt:lpstr>LOS CAMBIOS EN LOS REQUERIMIENTOS</vt:lpstr>
      <vt:lpstr>LOS CAMBIOS EN EL DISEÑO</vt:lpstr>
      <vt:lpstr>LOS CAMBIOS EN LA IMPLEMENTACIÓN</vt:lpstr>
      <vt:lpstr>LOS CAMBIOS EN LA IMPLEMENTACIÓN</vt:lpstr>
      <vt:lpstr>LOS CAMBIOS EN LA IMPLEMENTACIÓN</vt:lpstr>
      <vt:lpstr>LOS CAMBIOS EN LA IMPLEMENTACIÓN</vt:lpstr>
      <vt:lpstr>LOS CAMBIOS EN LA IMPLEMENTACIÓN</vt:lpstr>
      <vt:lpstr>LOS CAMBIOS EN LA IMPLEMENTACIÓN</vt:lpstr>
      <vt:lpstr>LOS CAMBIOS EN LA IMPLEMENTACIÓN</vt:lpstr>
      <vt:lpstr>LOS CAMBIOS EN LA IMPLEMENTACIÓN</vt:lpstr>
      <vt:lpstr>LOS CAMBIOS EN LA CLASE TESTER</vt:lpstr>
      <vt:lpstr>OBJETOS Y PARÁMETROS</vt:lpstr>
      <vt:lpstr>OBJETOS Y PARÁMETROS</vt:lpstr>
      <vt:lpstr>OBJETOS, PARÁMETROS Y RESULTADOS</vt:lpstr>
      <vt:lpstr>OBJETOS, PARÁMETROS Y RESULTADOS</vt:lpstr>
      <vt:lpstr>OBJETOS, PARÁMETROS Y RESULTADOS</vt:lpstr>
      <vt:lpstr>OBJETOS, PARÁMETROS Y RESULTADOS</vt:lpstr>
      <vt:lpstr>OBJETOS, PARÁMETROS Y RESULTADOS</vt:lpstr>
      <vt:lpstr>IDENTIDAD, IGUALDAD Y EQUIVALENCIA</vt:lpstr>
      <vt:lpstr>IDENTIDAD, IGUALDAD Y EQUIVALENCIA</vt:lpstr>
      <vt:lpstr>IDENTIDAD, IGUALDAD Y EQUIVALENCIA</vt:lpstr>
      <vt:lpstr>IDENTIDAD, IGUALDAD Y EQUIVALENCIA</vt:lpstr>
      <vt:lpstr>IDENTIDAD, IGUALDAD Y EQUIVALENCIA</vt:lpstr>
      <vt:lpstr>EN LA PRÓXIMA CLASE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ltamargo</dc:creator>
  <cp:lastModifiedBy>User</cp:lastModifiedBy>
  <cp:revision>135</cp:revision>
  <dcterms:created xsi:type="dcterms:W3CDTF">2015-03-04T18:37:05Z</dcterms:created>
  <dcterms:modified xsi:type="dcterms:W3CDTF">2019-08-08T13:24:36Z</dcterms:modified>
</cp:coreProperties>
</file>